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8" r:id="rId1"/>
  </p:sldMasterIdLst>
  <p:notesMasterIdLst>
    <p:notesMasterId r:id="rId20"/>
  </p:notesMasterIdLst>
  <p:sldIdLst>
    <p:sldId id="265" r:id="rId2"/>
    <p:sldId id="285" r:id="rId3"/>
    <p:sldId id="286" r:id="rId4"/>
    <p:sldId id="288" r:id="rId5"/>
    <p:sldId id="287" r:id="rId6"/>
    <p:sldId id="273" r:id="rId7"/>
    <p:sldId id="266" r:id="rId8"/>
    <p:sldId id="280" r:id="rId9"/>
    <p:sldId id="267" r:id="rId10"/>
    <p:sldId id="279" r:id="rId11"/>
    <p:sldId id="275" r:id="rId12"/>
    <p:sldId id="268" r:id="rId13"/>
    <p:sldId id="278" r:id="rId14"/>
    <p:sldId id="269" r:id="rId15"/>
    <p:sldId id="270" r:id="rId16"/>
    <p:sldId id="271" r:id="rId17"/>
    <p:sldId id="282" r:id="rId18"/>
    <p:sldId id="28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CC0000"/>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DEB8D-0320-4E57-8A05-F8FEFD1FE2B5}" type="datetimeFigureOut">
              <a:rPr lang="en-US" smtClean="0"/>
              <a:t>9/26/2018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029F85-0D0B-41E4-8E2C-888FBD04388C}" type="slidenum">
              <a:rPr lang="en-US" smtClean="0"/>
              <a:t>‹#›</a:t>
            </a:fld>
            <a:endParaRPr lang="en-US"/>
          </a:p>
        </p:txBody>
      </p:sp>
    </p:spTree>
    <p:extLst>
      <p:ext uri="{BB962C8B-B14F-4D97-AF65-F5344CB8AC3E}">
        <p14:creationId xmlns:p14="http://schemas.microsoft.com/office/powerpoint/2010/main" val="2862422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4050" y="757765"/>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099"/>
            <a:ext cx="763480" cy="805163"/>
          </a:xfrm>
          <a:prstGeom prst="rect">
            <a:avLst/>
          </a:prstGeom>
        </p:spPr>
      </p:pic>
      <p:sp>
        <p:nvSpPr>
          <p:cNvPr id="8" name="AutoShape 2" descr="Image result for nsf logo"/>
          <p:cNvSpPr>
            <a:spLocks noChangeAspect="1" noChangeArrowheads="1"/>
          </p:cNvSpPr>
          <p:nvPr userDrawn="1"/>
        </p:nvSpPr>
        <p:spPr bwMode="auto">
          <a:xfrm>
            <a:off x="63500" y="-136525"/>
            <a:ext cx="1181100" cy="1190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userDrawn="1"/>
        </p:nvPicPr>
        <p:blipFill>
          <a:blip r:embed="rId3"/>
          <a:stretch>
            <a:fillRect/>
          </a:stretch>
        </p:blipFill>
        <p:spPr>
          <a:xfrm>
            <a:off x="11398099" y="760"/>
            <a:ext cx="793902" cy="800304"/>
          </a:xfrm>
          <a:prstGeom prst="rect">
            <a:avLst/>
          </a:prstGeom>
        </p:spPr>
      </p:pic>
    </p:spTree>
    <p:extLst>
      <p:ext uri="{BB962C8B-B14F-4D97-AF65-F5344CB8AC3E}">
        <p14:creationId xmlns:p14="http://schemas.microsoft.com/office/powerpoint/2010/main" val="3249790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r>
              <a:rPr lang="en-US"/>
              <a:t>9/10/2018</a:t>
            </a:r>
          </a:p>
        </p:txBody>
      </p:sp>
      <p:sp>
        <p:nvSpPr>
          <p:cNvPr id="4" name="Footer Placeholder 3"/>
          <p:cNvSpPr>
            <a:spLocks noGrp="1"/>
          </p:cNvSpPr>
          <p:nvPr>
            <p:ph type="ftr" sz="quarter" idx="11"/>
          </p:nvPr>
        </p:nvSpPr>
        <p:spPr/>
        <p:txBody>
          <a:bodyPr/>
          <a:lstStyle/>
          <a:p>
            <a:r>
              <a:rPr lang="en-US"/>
              <a:t>26 Sep 2018 - NSF Center for Metamaterials Confidential Information</a:t>
            </a:r>
          </a:p>
        </p:txBody>
      </p:sp>
      <p:sp>
        <p:nvSpPr>
          <p:cNvPr id="5" name="Slide Number Placeholder 4"/>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1091767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1430829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15982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3066848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2524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5283372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2916541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167158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367945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9/10/2018</a:t>
            </a:r>
          </a:p>
        </p:txBody>
      </p:sp>
      <p:sp>
        <p:nvSpPr>
          <p:cNvPr id="5" name="Footer Placeholder 4"/>
          <p:cNvSpPr>
            <a:spLocks noGrp="1"/>
          </p:cNvSpPr>
          <p:nvPr>
            <p:ph type="ftr" sz="quarter" idx="11"/>
          </p:nvPr>
        </p:nvSpPr>
        <p:spPr/>
        <p:txBody>
          <a:bodyPr/>
          <a:lstStyle/>
          <a:p>
            <a:r>
              <a:rPr lang="en-US"/>
              <a:t>26 Sep 2018 - NSF Center for Metamaterials Confidential Information</a:t>
            </a:r>
          </a:p>
        </p:txBody>
      </p:sp>
      <p:sp>
        <p:nvSpPr>
          <p:cNvPr id="6" name="Slide Number Placeholder 5"/>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228438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9/10/2018</a:t>
            </a:r>
          </a:p>
        </p:txBody>
      </p:sp>
      <p:sp>
        <p:nvSpPr>
          <p:cNvPr id="6" name="Footer Placeholder 5"/>
          <p:cNvSpPr>
            <a:spLocks noGrp="1"/>
          </p:cNvSpPr>
          <p:nvPr>
            <p:ph type="ftr" sz="quarter" idx="11"/>
          </p:nvPr>
        </p:nvSpPr>
        <p:spPr/>
        <p:txBody>
          <a:bodyPr/>
          <a:lstStyle/>
          <a:p>
            <a:r>
              <a:rPr lang="en-US"/>
              <a:t>26 Sep 2018 - NSF Center for Metamaterials Confidential Information</a:t>
            </a:r>
          </a:p>
        </p:txBody>
      </p:sp>
      <p:sp>
        <p:nvSpPr>
          <p:cNvPr id="7" name="Slide Number Placeholder 6"/>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354408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9/10/2018</a:t>
            </a:r>
          </a:p>
        </p:txBody>
      </p:sp>
      <p:sp>
        <p:nvSpPr>
          <p:cNvPr id="8" name="Footer Placeholder 7"/>
          <p:cNvSpPr>
            <a:spLocks noGrp="1"/>
          </p:cNvSpPr>
          <p:nvPr>
            <p:ph type="ftr" sz="quarter" idx="11"/>
          </p:nvPr>
        </p:nvSpPr>
        <p:spPr/>
        <p:txBody>
          <a:bodyPr/>
          <a:lstStyle/>
          <a:p>
            <a:r>
              <a:rPr lang="en-US"/>
              <a:t>26 Sep 2018 - NSF Center for Metamaterials Confidential Information</a:t>
            </a:r>
          </a:p>
        </p:txBody>
      </p:sp>
      <p:sp>
        <p:nvSpPr>
          <p:cNvPr id="9" name="Slide Number Placeholder 8"/>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2155573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9/10/2018</a:t>
            </a:r>
          </a:p>
        </p:txBody>
      </p:sp>
      <p:sp>
        <p:nvSpPr>
          <p:cNvPr id="4" name="Footer Placeholder 3"/>
          <p:cNvSpPr>
            <a:spLocks noGrp="1"/>
          </p:cNvSpPr>
          <p:nvPr>
            <p:ph type="ftr" sz="quarter" idx="11"/>
          </p:nvPr>
        </p:nvSpPr>
        <p:spPr/>
        <p:txBody>
          <a:bodyPr/>
          <a:lstStyle/>
          <a:p>
            <a:r>
              <a:rPr lang="en-US"/>
              <a:t>26 Sep 2018 - NSF Center for Metamaterials Confidential Information</a:t>
            </a:r>
          </a:p>
        </p:txBody>
      </p:sp>
      <p:sp>
        <p:nvSpPr>
          <p:cNvPr id="5" name="Slide Number Placeholder 4"/>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2172811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9/10/2018</a:t>
            </a:r>
          </a:p>
        </p:txBody>
      </p:sp>
      <p:sp>
        <p:nvSpPr>
          <p:cNvPr id="3" name="Footer Placeholder 2"/>
          <p:cNvSpPr>
            <a:spLocks noGrp="1"/>
          </p:cNvSpPr>
          <p:nvPr>
            <p:ph type="ftr" sz="quarter" idx="11"/>
          </p:nvPr>
        </p:nvSpPr>
        <p:spPr/>
        <p:txBody>
          <a:bodyPr/>
          <a:lstStyle/>
          <a:p>
            <a:r>
              <a:rPr lang="en-US"/>
              <a:t>26 Sep 2018 - NSF Center for Metamaterials Confidential Information</a:t>
            </a:r>
          </a:p>
        </p:txBody>
      </p:sp>
      <p:sp>
        <p:nvSpPr>
          <p:cNvPr id="4" name="Slide Number Placeholder 3"/>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3303458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9/10/2018</a:t>
            </a:r>
          </a:p>
        </p:txBody>
      </p:sp>
      <p:sp>
        <p:nvSpPr>
          <p:cNvPr id="6" name="Footer Placeholder 5"/>
          <p:cNvSpPr>
            <a:spLocks noGrp="1"/>
          </p:cNvSpPr>
          <p:nvPr>
            <p:ph type="ftr" sz="quarter" idx="11"/>
          </p:nvPr>
        </p:nvSpPr>
        <p:spPr/>
        <p:txBody>
          <a:bodyPr/>
          <a:lstStyle/>
          <a:p>
            <a:r>
              <a:rPr lang="en-US"/>
              <a:t>26 Sep 2018 - NSF Center for Metamaterials Confidential Information</a:t>
            </a:r>
          </a:p>
        </p:txBody>
      </p:sp>
      <p:sp>
        <p:nvSpPr>
          <p:cNvPr id="7" name="Slide Number Placeholder 6"/>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336320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a:t>9/10/2018</a:t>
            </a:r>
          </a:p>
        </p:txBody>
      </p:sp>
      <p:sp>
        <p:nvSpPr>
          <p:cNvPr id="6" name="Footer Placeholder 5"/>
          <p:cNvSpPr>
            <a:spLocks noGrp="1"/>
          </p:cNvSpPr>
          <p:nvPr>
            <p:ph type="ftr" sz="quarter" idx="11"/>
          </p:nvPr>
        </p:nvSpPr>
        <p:spPr/>
        <p:txBody>
          <a:bodyPr/>
          <a:lstStyle/>
          <a:p>
            <a:r>
              <a:rPr lang="en-US"/>
              <a:t>26 Sep 2018 - NSF Center for Metamaterials Confidential Information</a:t>
            </a:r>
          </a:p>
        </p:txBody>
      </p:sp>
      <p:sp>
        <p:nvSpPr>
          <p:cNvPr id="7" name="Slide Number Placeholder 6"/>
          <p:cNvSpPr>
            <a:spLocks noGrp="1"/>
          </p:cNvSpPr>
          <p:nvPr>
            <p:ph type="sldNum" sz="quarter" idx="12"/>
          </p:nvPr>
        </p:nvSpPr>
        <p:spPr/>
        <p:txBody>
          <a:bodyPr/>
          <a:lstStyle/>
          <a:p>
            <a:fld id="{2FC6E3A1-50D9-43CE-8786-1BF2AC64F596}" type="slidenum">
              <a:rPr lang="en-US" smtClean="0"/>
              <a:t>‹#›</a:t>
            </a:fld>
            <a:endParaRPr lang="en-US"/>
          </a:p>
        </p:txBody>
      </p:sp>
    </p:spTree>
    <p:extLst>
      <p:ext uri="{BB962C8B-B14F-4D97-AF65-F5344CB8AC3E}">
        <p14:creationId xmlns:p14="http://schemas.microsoft.com/office/powerpoint/2010/main" val="46990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r>
              <a:rPr lang="en-US"/>
              <a:t>9/10/2018</a:t>
            </a:r>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26 Sep 2018 - NSF Center for Metamaterials Confidential Information</a:t>
            </a:r>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FC6E3A1-50D9-43CE-8786-1BF2AC64F596}" type="slidenum">
              <a:rPr lang="en-US" smtClean="0"/>
              <a:t>‹#›</a:t>
            </a:fld>
            <a:endParaRPr lang="en-US"/>
          </a:p>
        </p:txBody>
      </p:sp>
    </p:spTree>
    <p:extLst>
      <p:ext uri="{BB962C8B-B14F-4D97-AF65-F5344CB8AC3E}">
        <p14:creationId xmlns:p14="http://schemas.microsoft.com/office/powerpoint/2010/main" val="4276410414"/>
      </p:ext>
    </p:extLst>
  </p:cSld>
  <p:clrMap bg1="dk1" tx1="lt1" bg2="dk2" tx2="lt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bstokes@uncc.edu" TargetMode="External"/><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5.pn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5.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e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3.gif"/><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6.png"/><Relationship Id="rId5" Type="http://schemas.openxmlformats.org/officeDocument/2006/relationships/hyperlink" Target="https://www.owenduffy.net/transmissionline/concept/iltl.htm" TargetMode="External"/><Relationship Id="rId4" Type="http://schemas.openxmlformats.org/officeDocument/2006/relationships/hyperlink" Target="https://en.wikipedia.org/wiki/Transmission_loss_(duct_acoustic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hyperlink" Target="http://www.centerformetamaterials.org/" TargetMode="External"/><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hyperlink" Target="http://www.nsf.gov/"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gif"/><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davis.com/Category/Intrinsically_Safe_Vane_Anemometers/65780" TargetMode="External"/><Relationship Id="rId2" Type="http://schemas.openxmlformats.org/officeDocument/2006/relationships/image" Target="../media/image3.gif"/><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0AEB5C36-9D9D-4FE8-9FB7-E7F594786230}"/>
              </a:ext>
            </a:extLst>
          </p:cNvPr>
          <p:cNvSpPr txBox="1"/>
          <p:nvPr/>
        </p:nvSpPr>
        <p:spPr>
          <a:xfrm>
            <a:off x="227211" y="1259660"/>
            <a:ext cx="8711063" cy="1569660"/>
          </a:xfrm>
          <a:prstGeom prst="rect">
            <a:avLst/>
          </a:prstGeom>
          <a:noFill/>
        </p:spPr>
        <p:txBody>
          <a:bodyPr wrap="square" rtlCol="0">
            <a:spAutoFit/>
          </a:bodyPr>
          <a:lstStyle/>
          <a:p>
            <a:pPr algn="ctr"/>
            <a:r>
              <a:rPr lang="en-US" sz="4800" dirty="0">
                <a:latin typeface="Arial" panose="020B0604020202020204" pitchFamily="34" charset="0"/>
                <a:cs typeface="Arial" panose="020B0604020202020204" pitchFamily="34" charset="0"/>
              </a:rPr>
              <a:t>Applications of</a:t>
            </a:r>
          </a:p>
          <a:p>
            <a:pPr algn="ctr"/>
            <a:r>
              <a:rPr lang="en-US" sz="4800" dirty="0">
                <a:latin typeface="Arial" panose="020B0604020202020204" pitchFamily="34" charset="0"/>
                <a:cs typeface="Arial" panose="020B0604020202020204" pitchFamily="34" charset="0"/>
              </a:rPr>
              <a:t>Acoustic Metamaterials</a:t>
            </a:r>
          </a:p>
        </p:txBody>
      </p:sp>
      <p:sp>
        <p:nvSpPr>
          <p:cNvPr id="5" name="TextBox 4">
            <a:extLst>
              <a:ext uri="{FF2B5EF4-FFF2-40B4-BE49-F238E27FC236}">
                <a16:creationId xmlns:a16="http://schemas.microsoft.com/office/drawing/2014/main" xmlns="" id="{CEE1DC01-0F41-42FC-BF39-BB541A2C2AF1}"/>
              </a:ext>
            </a:extLst>
          </p:cNvPr>
          <p:cNvSpPr txBox="1"/>
          <p:nvPr/>
        </p:nvSpPr>
        <p:spPr>
          <a:xfrm>
            <a:off x="1232266" y="3257380"/>
            <a:ext cx="5994155" cy="230832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Ryan </a:t>
            </a:r>
            <a:r>
              <a:rPr lang="en-US" dirty="0" smtClean="0">
                <a:latin typeface="Arial" panose="020B0604020202020204" pitchFamily="34" charset="0"/>
                <a:cs typeface="Arial" panose="020B0604020202020204" pitchFamily="34" charset="0"/>
              </a:rPr>
              <a:t>Hill, MSEE student</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Matias </a:t>
            </a:r>
            <a:r>
              <a:rPr lang="en-US" dirty="0" err="1" smtClean="0">
                <a:latin typeface="Arial" panose="020B0604020202020204" pitchFamily="34" charset="0"/>
                <a:cs typeface="Arial" panose="020B0604020202020204" pitchFamily="34" charset="0"/>
              </a:rPr>
              <a:t>Mendieta</a:t>
            </a:r>
            <a:r>
              <a:rPr lang="en-US" dirty="0" smtClean="0">
                <a:latin typeface="Arial" panose="020B0604020202020204" pitchFamily="34" charset="0"/>
                <a:cs typeface="Arial" panose="020B0604020202020204" pitchFamily="34" charset="0"/>
              </a:rPr>
              <a:t>, EE Undergraduate</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Patrick </a:t>
            </a:r>
            <a:r>
              <a:rPr lang="en-US" dirty="0" smtClean="0">
                <a:latin typeface="Arial" panose="020B0604020202020204" pitchFamily="34" charset="0"/>
                <a:cs typeface="Arial" panose="020B0604020202020204" pitchFamily="34" charset="0"/>
              </a:rPr>
              <a:t>Bruce, EE Undergraduate</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Ed </a:t>
            </a:r>
            <a:r>
              <a:rPr lang="en-US" dirty="0" smtClean="0">
                <a:latin typeface="Arial" panose="020B0604020202020204" pitchFamily="34" charset="0"/>
                <a:cs typeface="Arial" panose="020B0604020202020204" pitchFamily="34" charset="0"/>
              </a:rPr>
              <a:t>Stokes, EE Professor</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Contact: Ed Stokes</a:t>
            </a:r>
          </a:p>
          <a:p>
            <a:pPr algn="ctr"/>
            <a:r>
              <a:rPr lang="en-US" dirty="0">
                <a:latin typeface="Arial" panose="020B0604020202020204" pitchFamily="34" charset="0"/>
                <a:cs typeface="Arial" panose="020B0604020202020204" pitchFamily="34" charset="0"/>
                <a:hlinkClick r:id="rId3"/>
              </a:rPr>
              <a:t>ebstokes@uncc.edu</a:t>
            </a: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704-687-8425</a:t>
            </a:r>
          </a:p>
        </p:txBody>
      </p:sp>
      <p:sp>
        <p:nvSpPr>
          <p:cNvPr id="6" name="Footer Placeholder 5">
            <a:extLst>
              <a:ext uri="{FF2B5EF4-FFF2-40B4-BE49-F238E27FC236}">
                <a16:creationId xmlns:a16="http://schemas.microsoft.com/office/drawing/2014/main" xmlns="" id="{416AACA4-94BF-4A6B-AEC3-5E9B1487F702}"/>
              </a:ext>
            </a:extLst>
          </p:cNvPr>
          <p:cNvSpPr>
            <a:spLocks noGrp="1"/>
          </p:cNvSpPr>
          <p:nvPr>
            <p:ph type="ftr" sz="quarter" idx="11"/>
          </p:nvPr>
        </p:nvSpPr>
        <p:spPr>
          <a:xfrm>
            <a:off x="684211" y="6172200"/>
            <a:ext cx="8015905" cy="365125"/>
          </a:xfrm>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417273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Original Samples (2017/2018)</a:t>
            </a:r>
          </a:p>
        </p:txBody>
      </p:sp>
      <p:sp>
        <p:nvSpPr>
          <p:cNvPr id="6" name="TextBox 5">
            <a:extLst>
              <a:ext uri="{FF2B5EF4-FFF2-40B4-BE49-F238E27FC236}">
                <a16:creationId xmlns:a16="http://schemas.microsoft.com/office/drawing/2014/main" xmlns="" id="{49BAC15E-25E0-4D7E-8F68-F99F8ED9937D}"/>
              </a:ext>
            </a:extLst>
          </p:cNvPr>
          <p:cNvSpPr txBox="1"/>
          <p:nvPr/>
        </p:nvSpPr>
        <p:spPr>
          <a:xfrm>
            <a:off x="0" y="709317"/>
            <a:ext cx="7610247" cy="5355312"/>
          </a:xfrm>
          <a:prstGeom prst="rect">
            <a:avLst/>
          </a:prstGeom>
          <a:noFill/>
        </p:spPr>
        <p:txBody>
          <a:bodyPr wrap="square" rtlCol="0">
            <a:spAutoFit/>
          </a:bodyPr>
          <a:lstStyle/>
          <a:p>
            <a:pPr marL="342900"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Old Design had lots of wasted space between the resonators (Dead Space)</a:t>
            </a:r>
          </a:p>
          <a:p>
            <a:pPr marL="800100" lvl="1"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The resonator’s had a cylinder shaped cavity</a:t>
            </a: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b="1" i="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This is an optimization problem, where we need to reduce the dead space and fit as many resonators into the sample as possible</a:t>
            </a:r>
          </a:p>
          <a:p>
            <a:pPr marL="800100" lvl="1"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Using non-traditional resonator cavity shapes can reduce the dead space.</a:t>
            </a:r>
          </a:p>
        </p:txBody>
      </p:sp>
      <p:grpSp>
        <p:nvGrpSpPr>
          <p:cNvPr id="12" name="Group 11">
            <a:extLst>
              <a:ext uri="{FF2B5EF4-FFF2-40B4-BE49-F238E27FC236}">
                <a16:creationId xmlns:a16="http://schemas.microsoft.com/office/drawing/2014/main" xmlns="" id="{3AE3F093-067B-4A79-91A3-B1318D9CC68E}"/>
              </a:ext>
            </a:extLst>
          </p:cNvPr>
          <p:cNvGrpSpPr/>
          <p:nvPr/>
        </p:nvGrpSpPr>
        <p:grpSpPr>
          <a:xfrm>
            <a:off x="7087150" y="705145"/>
            <a:ext cx="4848388" cy="3480038"/>
            <a:chOff x="7394954" y="737496"/>
            <a:chExt cx="4454668" cy="2942073"/>
          </a:xfrm>
        </p:grpSpPr>
        <p:grpSp>
          <p:nvGrpSpPr>
            <p:cNvPr id="10" name="Group 9">
              <a:extLst>
                <a:ext uri="{FF2B5EF4-FFF2-40B4-BE49-F238E27FC236}">
                  <a16:creationId xmlns:a16="http://schemas.microsoft.com/office/drawing/2014/main" xmlns="" id="{C1ACB791-E931-47C6-AD8C-63717A799DD2}"/>
                </a:ext>
              </a:extLst>
            </p:cNvPr>
            <p:cNvGrpSpPr/>
            <p:nvPr/>
          </p:nvGrpSpPr>
          <p:grpSpPr>
            <a:xfrm>
              <a:off x="7394954" y="737496"/>
              <a:ext cx="4454668" cy="2942073"/>
              <a:chOff x="7394954" y="794804"/>
              <a:chExt cx="4454668" cy="2942073"/>
            </a:xfrm>
          </p:grpSpPr>
          <p:sp>
            <p:nvSpPr>
              <p:cNvPr id="8" name="TextBox 7">
                <a:extLst>
                  <a:ext uri="{FF2B5EF4-FFF2-40B4-BE49-F238E27FC236}">
                    <a16:creationId xmlns:a16="http://schemas.microsoft.com/office/drawing/2014/main" xmlns="" id="{90DCA0FC-2DB4-4870-A180-5EEB2B1201F8}"/>
                  </a:ext>
                </a:extLst>
              </p:cNvPr>
              <p:cNvSpPr txBox="1"/>
              <p:nvPr/>
            </p:nvSpPr>
            <p:spPr>
              <a:xfrm>
                <a:off x="7394954" y="794804"/>
                <a:ext cx="4454668" cy="780596"/>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Original Sample (2017):</a:t>
                </a:r>
              </a:p>
              <a:p>
                <a:pPr algn="ctr"/>
                <a:r>
                  <a:rPr lang="en-US" b="1" dirty="0">
                    <a:latin typeface="Arial" panose="020B0604020202020204" pitchFamily="34" charset="0"/>
                    <a:cs typeface="Arial" panose="020B0604020202020204" pitchFamily="34" charset="0"/>
                  </a:rPr>
                  <a:t>Large “dead volume”; lower number of resonators per unit </a:t>
                </a:r>
                <a:r>
                  <a:rPr lang="en-US" b="1" dirty="0" smtClean="0">
                    <a:latin typeface="Arial" panose="020B0604020202020204" pitchFamily="34" charset="0"/>
                    <a:cs typeface="Arial" panose="020B0604020202020204" pitchFamily="34" charset="0"/>
                  </a:rPr>
                  <a:t>volume; 20 mm thick</a:t>
                </a:r>
                <a:endParaRPr lang="en-US"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xmlns="" id="{36FEB881-558C-4FDC-ACB5-CBC819EF8D21}"/>
                  </a:ext>
                </a:extLst>
              </p:cNvPr>
              <p:cNvSpPr txBox="1"/>
              <p:nvPr/>
            </p:nvSpPr>
            <p:spPr>
              <a:xfrm flipH="1">
                <a:off x="10642737" y="2116899"/>
                <a:ext cx="1044046" cy="312238"/>
              </a:xfrm>
              <a:prstGeom prst="rect">
                <a:avLst/>
              </a:prstGeom>
              <a:noFill/>
            </p:spPr>
            <p:txBody>
              <a:bodyPr wrap="square" rtlCol="0">
                <a:spAutoFit/>
              </a:bodyPr>
              <a:lstStyle/>
              <a:p>
                <a:r>
                  <a:rPr lang="en-US" b="1" dirty="0" smtClean="0"/>
                  <a:t>182 mm</a:t>
                </a:r>
                <a:endParaRPr lang="en-US" b="1" dirty="0"/>
              </a:p>
            </p:txBody>
          </p:sp>
          <p:sp>
            <p:nvSpPr>
              <p:cNvPr id="11" name="TextBox 10">
                <a:extLst>
                  <a:ext uri="{FF2B5EF4-FFF2-40B4-BE49-F238E27FC236}">
                    <a16:creationId xmlns:a16="http://schemas.microsoft.com/office/drawing/2014/main" xmlns="" id="{FFC7AE1C-03E6-468C-A3FC-4E09132654F5}"/>
                  </a:ext>
                </a:extLst>
              </p:cNvPr>
              <p:cNvSpPr txBox="1"/>
              <p:nvPr/>
            </p:nvSpPr>
            <p:spPr>
              <a:xfrm flipH="1">
                <a:off x="9207911" y="3424639"/>
                <a:ext cx="1044046" cy="312238"/>
              </a:xfrm>
              <a:prstGeom prst="rect">
                <a:avLst/>
              </a:prstGeom>
              <a:noFill/>
            </p:spPr>
            <p:txBody>
              <a:bodyPr wrap="square" rtlCol="0">
                <a:spAutoFit/>
              </a:bodyPr>
              <a:lstStyle/>
              <a:p>
                <a:r>
                  <a:rPr lang="en-US" b="1" dirty="0" smtClean="0"/>
                  <a:t>174 mm</a:t>
                </a:r>
                <a:endParaRPr lang="en-US" b="1" dirty="0"/>
              </a:p>
            </p:txBody>
          </p:sp>
        </p:grpSp>
        <p:pic>
          <p:nvPicPr>
            <p:cNvPr id="13" name="Picture 12">
              <a:extLst>
                <a:ext uri="{FF2B5EF4-FFF2-40B4-BE49-F238E27FC236}">
                  <a16:creationId xmlns:a16="http://schemas.microsoft.com/office/drawing/2014/main" xmlns="" id="{25CA0F6F-0909-43AB-A1BF-B844B30421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1242" y="1673998"/>
              <a:ext cx="1621495" cy="1693333"/>
            </a:xfrm>
            <a:prstGeom prst="rect">
              <a:avLst/>
            </a:prstGeom>
          </p:spPr>
        </p:pic>
      </p:grpSp>
      <p:grpSp>
        <p:nvGrpSpPr>
          <p:cNvPr id="39" name="Group 38">
            <a:extLst>
              <a:ext uri="{FF2B5EF4-FFF2-40B4-BE49-F238E27FC236}">
                <a16:creationId xmlns:a16="http://schemas.microsoft.com/office/drawing/2014/main" xmlns="" id="{3BBFD56C-4FD1-4B4D-809E-3B534DF44F4B}"/>
              </a:ext>
            </a:extLst>
          </p:cNvPr>
          <p:cNvGrpSpPr/>
          <p:nvPr/>
        </p:nvGrpSpPr>
        <p:grpSpPr>
          <a:xfrm>
            <a:off x="139516" y="1660826"/>
            <a:ext cx="8176229" cy="3014041"/>
            <a:chOff x="139516" y="1660826"/>
            <a:chExt cx="8176229" cy="3014041"/>
          </a:xfrm>
        </p:grpSpPr>
        <p:pic>
          <p:nvPicPr>
            <p:cNvPr id="15" name="Picture 14" descr="A screenshot of a social media post&#10;&#10;Description generated with very high confidence">
              <a:extLst>
                <a:ext uri="{FF2B5EF4-FFF2-40B4-BE49-F238E27FC236}">
                  <a16:creationId xmlns:a16="http://schemas.microsoft.com/office/drawing/2014/main" xmlns="" id="{0EC0DE9C-4752-432A-A9D8-2CF411E334C7}"/>
                </a:ext>
              </a:extLst>
            </p:cNvPr>
            <p:cNvPicPr>
              <a:picLocks noChangeAspect="1"/>
            </p:cNvPicPr>
            <p:nvPr/>
          </p:nvPicPr>
          <p:blipFill>
            <a:blip r:embed="rId4"/>
            <a:stretch>
              <a:fillRect/>
            </a:stretch>
          </p:blipFill>
          <p:spPr>
            <a:xfrm>
              <a:off x="405318" y="2039018"/>
              <a:ext cx="1143945" cy="2156991"/>
            </a:xfrm>
            <a:prstGeom prst="rect">
              <a:avLst/>
            </a:prstGeom>
          </p:spPr>
        </p:pic>
        <p:pic>
          <p:nvPicPr>
            <p:cNvPr id="16" name="Content Placeholder 6" descr="A picture containing shoji, building&#10;&#10;Description generated with very high confidence">
              <a:extLst>
                <a:ext uri="{FF2B5EF4-FFF2-40B4-BE49-F238E27FC236}">
                  <a16:creationId xmlns:a16="http://schemas.microsoft.com/office/drawing/2014/main" xmlns="" id="{4729ACFC-FA3D-40B6-9FD6-01D22D79B232}"/>
                </a:ext>
              </a:extLst>
            </p:cNvPr>
            <p:cNvPicPr>
              <a:picLocks noChangeAspect="1"/>
            </p:cNvPicPr>
            <p:nvPr/>
          </p:nvPicPr>
          <p:blipFill>
            <a:blip r:embed="rId5"/>
            <a:stretch>
              <a:fillRect/>
            </a:stretch>
          </p:blipFill>
          <p:spPr>
            <a:xfrm>
              <a:off x="5135274" y="1937224"/>
              <a:ext cx="1621881" cy="2258785"/>
            </a:xfrm>
            <a:prstGeom prst="rect">
              <a:avLst/>
            </a:prstGeom>
          </p:spPr>
        </p:pic>
        <p:sp>
          <p:nvSpPr>
            <p:cNvPr id="17" name="TextBox 16">
              <a:extLst>
                <a:ext uri="{FF2B5EF4-FFF2-40B4-BE49-F238E27FC236}">
                  <a16:creationId xmlns:a16="http://schemas.microsoft.com/office/drawing/2014/main" xmlns="" id="{D6495C1F-476F-4235-8719-EC941C69EF38}"/>
                </a:ext>
              </a:extLst>
            </p:cNvPr>
            <p:cNvSpPr txBox="1"/>
            <p:nvPr/>
          </p:nvSpPr>
          <p:spPr>
            <a:xfrm>
              <a:off x="139516" y="1660826"/>
              <a:ext cx="2053767"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Side View of Cell</a:t>
              </a:r>
            </a:p>
          </p:txBody>
        </p:sp>
        <p:sp>
          <p:nvSpPr>
            <p:cNvPr id="18" name="TextBox 17">
              <a:extLst>
                <a:ext uri="{FF2B5EF4-FFF2-40B4-BE49-F238E27FC236}">
                  <a16:creationId xmlns:a16="http://schemas.microsoft.com/office/drawing/2014/main" xmlns="" id="{1C831F36-5B4D-4B33-A2EF-E87C59A8D086}"/>
                </a:ext>
              </a:extLst>
            </p:cNvPr>
            <p:cNvSpPr txBox="1"/>
            <p:nvPr/>
          </p:nvSpPr>
          <p:spPr>
            <a:xfrm>
              <a:off x="2511481" y="1669686"/>
              <a:ext cx="2116285"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Front View of Cell</a:t>
              </a:r>
            </a:p>
          </p:txBody>
        </p:sp>
        <p:sp>
          <p:nvSpPr>
            <p:cNvPr id="19" name="Oval 18">
              <a:extLst>
                <a:ext uri="{FF2B5EF4-FFF2-40B4-BE49-F238E27FC236}">
                  <a16:creationId xmlns:a16="http://schemas.microsoft.com/office/drawing/2014/main" xmlns="" id="{08559DF3-F3A5-49D7-AF0B-3ADF47C1546D}"/>
                </a:ext>
              </a:extLst>
            </p:cNvPr>
            <p:cNvSpPr/>
            <p:nvPr/>
          </p:nvSpPr>
          <p:spPr>
            <a:xfrm>
              <a:off x="6313907" y="3551997"/>
              <a:ext cx="370630" cy="36933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xmlns="" id="{7010C0FB-9229-4218-A3A3-F7626BE8FA30}"/>
                </a:ext>
              </a:extLst>
            </p:cNvPr>
            <p:cNvCxnSpPr>
              <a:cxnSpLocks/>
            </p:cNvCxnSpPr>
            <p:nvPr/>
          </p:nvCxnSpPr>
          <p:spPr>
            <a:xfrm flipH="1" flipV="1">
              <a:off x="6630604" y="3832272"/>
              <a:ext cx="513113" cy="4527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8D2D1D1D-B8F1-4BD4-8020-D3ED44275495}"/>
                </a:ext>
              </a:extLst>
            </p:cNvPr>
            <p:cNvSpPr txBox="1"/>
            <p:nvPr/>
          </p:nvSpPr>
          <p:spPr>
            <a:xfrm>
              <a:off x="4729507" y="4208327"/>
              <a:ext cx="3586238" cy="369332"/>
            </a:xfrm>
            <a:prstGeom prst="rect">
              <a:avLst/>
            </a:prstGeom>
            <a:noFill/>
          </p:spPr>
          <p:txBody>
            <a:bodyPr wrap="none" rtlCol="0">
              <a:spAutoFit/>
            </a:bodyPr>
            <a:lstStyle/>
            <a:p>
              <a:r>
                <a:rPr lang="en-US" b="1" dirty="0"/>
                <a:t>Air Flow Channel (Waveguide)</a:t>
              </a:r>
            </a:p>
          </p:txBody>
        </p:sp>
        <p:pic>
          <p:nvPicPr>
            <p:cNvPr id="24" name="Picture 23" descr="A screenshot of a cell phone&#10;&#10;Description generated with high confidence">
              <a:extLst>
                <a:ext uri="{FF2B5EF4-FFF2-40B4-BE49-F238E27FC236}">
                  <a16:creationId xmlns:a16="http://schemas.microsoft.com/office/drawing/2014/main" xmlns="" id="{C4941A00-2A57-4879-8369-610DA737F8E7}"/>
                </a:ext>
              </a:extLst>
            </p:cNvPr>
            <p:cNvPicPr>
              <a:picLocks noChangeAspect="1"/>
            </p:cNvPicPr>
            <p:nvPr/>
          </p:nvPicPr>
          <p:blipFill>
            <a:blip r:embed="rId6"/>
            <a:stretch>
              <a:fillRect/>
            </a:stretch>
          </p:blipFill>
          <p:spPr>
            <a:xfrm>
              <a:off x="2878386" y="2020598"/>
              <a:ext cx="1179465" cy="2156991"/>
            </a:xfrm>
            <a:prstGeom prst="rect">
              <a:avLst/>
            </a:prstGeom>
          </p:spPr>
        </p:pic>
        <p:sp>
          <p:nvSpPr>
            <p:cNvPr id="23" name="Oval 22">
              <a:extLst>
                <a:ext uri="{FF2B5EF4-FFF2-40B4-BE49-F238E27FC236}">
                  <a16:creationId xmlns:a16="http://schemas.microsoft.com/office/drawing/2014/main" xmlns="" id="{34DC2A3C-05E9-4A6A-AE89-79649A3DC967}"/>
                </a:ext>
              </a:extLst>
            </p:cNvPr>
            <p:cNvSpPr/>
            <p:nvPr/>
          </p:nvSpPr>
          <p:spPr>
            <a:xfrm>
              <a:off x="576282" y="3709359"/>
              <a:ext cx="852008" cy="3191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E2B09833-CEEC-4E60-96F2-C9311DB05A9E}"/>
                </a:ext>
              </a:extLst>
            </p:cNvPr>
            <p:cNvSpPr/>
            <p:nvPr/>
          </p:nvSpPr>
          <p:spPr>
            <a:xfrm>
              <a:off x="3036338" y="3691217"/>
              <a:ext cx="852008" cy="31917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xmlns="" id="{B594DB4B-7A0A-4885-B6D8-EEE4FDF49E5D}"/>
                </a:ext>
              </a:extLst>
            </p:cNvPr>
            <p:cNvCxnSpPr>
              <a:cxnSpLocks/>
            </p:cNvCxnSpPr>
            <p:nvPr/>
          </p:nvCxnSpPr>
          <p:spPr>
            <a:xfrm flipV="1">
              <a:off x="2468853" y="3979379"/>
              <a:ext cx="704019" cy="413614"/>
            </a:xfrm>
            <a:prstGeom prst="straightConnector1">
              <a:avLst/>
            </a:prstGeom>
            <a:ln w="5715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25B52C9E-3579-40C4-9C4B-C881C8207668}"/>
                </a:ext>
              </a:extLst>
            </p:cNvPr>
            <p:cNvCxnSpPr>
              <a:cxnSpLocks/>
            </p:cNvCxnSpPr>
            <p:nvPr/>
          </p:nvCxnSpPr>
          <p:spPr>
            <a:xfrm flipH="1" flipV="1">
              <a:off x="1220567" y="4028537"/>
              <a:ext cx="821916" cy="364456"/>
            </a:xfrm>
            <a:prstGeom prst="straightConnector1">
              <a:avLst/>
            </a:prstGeom>
            <a:ln w="5715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xmlns="" id="{433A703B-845F-4121-BA03-7E1D83A04C13}"/>
                </a:ext>
              </a:extLst>
            </p:cNvPr>
            <p:cNvSpPr txBox="1"/>
            <p:nvPr/>
          </p:nvSpPr>
          <p:spPr>
            <a:xfrm>
              <a:off x="912250" y="4336313"/>
              <a:ext cx="2985113" cy="338554"/>
            </a:xfrm>
            <a:prstGeom prst="rect">
              <a:avLst/>
            </a:prstGeom>
            <a:noFill/>
          </p:spPr>
          <p:txBody>
            <a:bodyPr wrap="none" rtlCol="0">
              <a:spAutoFit/>
            </a:bodyPr>
            <a:lstStyle/>
            <a:p>
              <a:r>
                <a:rPr lang="en-US" sz="1600" b="1" dirty="0"/>
                <a:t>Cylinder Shaped Resonators</a:t>
              </a:r>
            </a:p>
          </p:txBody>
        </p:sp>
      </p:grpSp>
      <p:sp>
        <p:nvSpPr>
          <p:cNvPr id="5" name="Footer Placeholder 4">
            <a:extLst>
              <a:ext uri="{FF2B5EF4-FFF2-40B4-BE49-F238E27FC236}">
                <a16:creationId xmlns:a16="http://schemas.microsoft.com/office/drawing/2014/main" xmlns="" id="{204F6C09-F20C-4662-B74E-5930D200EFE8}"/>
              </a:ext>
            </a:extLst>
          </p:cNvPr>
          <p:cNvSpPr>
            <a:spLocks noGrp="1"/>
          </p:cNvSpPr>
          <p:nvPr>
            <p:ph type="ftr" sz="quarter" idx="11"/>
          </p:nvPr>
        </p:nvSpPr>
        <p:spPr>
          <a:xfrm>
            <a:off x="689911" y="6408660"/>
            <a:ext cx="7543800" cy="365125"/>
          </a:xfrm>
        </p:spPr>
        <p:txBody>
          <a:bodyPr/>
          <a:lstStyle/>
          <a:p>
            <a:r>
              <a:rPr lang="en-US" dirty="0">
                <a:solidFill>
                  <a:srgbClr val="FFFF00"/>
                </a:solidFill>
              </a:rPr>
              <a:t>26 Sep 2018 - NSF Center for Metamaterials Confidential Information</a:t>
            </a:r>
          </a:p>
        </p:txBody>
      </p:sp>
      <mc:AlternateContent xmlns:mc="http://schemas.openxmlformats.org/markup-compatibility/2006" xmlns:a14="http://schemas.microsoft.com/office/drawing/2010/main">
        <mc:Choice Requires="a14">
          <p:sp>
            <p:nvSpPr>
              <p:cNvPr id="7" name="Rectangle 6"/>
              <p:cNvSpPr/>
              <p:nvPr/>
            </p:nvSpPr>
            <p:spPr>
              <a:xfrm>
                <a:off x="8724511" y="4534068"/>
                <a:ext cx="2683812" cy="656013"/>
              </a:xfrm>
              <a:prstGeom prst="rect">
                <a:avLst/>
              </a:prstGeom>
            </p:spPr>
            <p:txBody>
              <a:bodyPr wrap="none">
                <a:spAutoFit/>
              </a:bodyPr>
              <a:lstStyle/>
              <a:p>
                <a14:m>
                  <m:oMath xmlns:m="http://schemas.openxmlformats.org/officeDocument/2006/math">
                    <m:sSub>
                      <m:sSubPr>
                        <m:ctrlPr>
                          <a:rPr lang="ar-AE" b="1" i="1" smtClean="0">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𝒓𝒆𝒔𝒐𝒏𝒂𝒏𝒄𝒆</m:t>
                        </m:r>
                      </m:sub>
                    </m:sSub>
                    <m:r>
                      <a:rPr lang="en-US" b="1" i="1">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𝑪</m:t>
                        </m:r>
                      </m:num>
                      <m:den>
                        <m:r>
                          <a:rPr lang="en-US" b="1" i="1">
                            <a:latin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den>
                    </m:f>
                    <m:r>
                      <a:rPr lang="en-US" b="1" i="1">
                        <a:latin typeface="Cambria Math" panose="02040503050406030204" pitchFamily="18" charset="0"/>
                      </a:rPr>
                      <m:t> </m:t>
                    </m:r>
                    <m:rad>
                      <m:radPr>
                        <m:degHide m:val="on"/>
                        <m:ctrlPr>
                          <a:rPr lang="en-US" b="1" i="1">
                            <a:latin typeface="Cambria Math" panose="02040503050406030204" pitchFamily="18" charset="0"/>
                          </a:rPr>
                        </m:ctrlPr>
                      </m:radPr>
                      <m:deg/>
                      <m:e>
                        <m:f>
                          <m:fPr>
                            <m:ctrlPr>
                              <a:rPr lang="en-US" b="1" i="1">
                                <a:latin typeface="Cambria Math" panose="02040503050406030204" pitchFamily="18" charset="0"/>
                              </a:rPr>
                            </m:ctrlPr>
                          </m:fPr>
                          <m:num>
                            <m:r>
                              <a:rPr lang="en-US" b="1" i="1">
                                <a:latin typeface="Cambria Math" panose="02040503050406030204" pitchFamily="18" charset="0"/>
                              </a:rPr>
                              <m:t>𝑺</m:t>
                            </m:r>
                          </m:num>
                          <m:den>
                            <m:r>
                              <a:rPr lang="en-US" b="1" i="1">
                                <a:latin typeface="Cambria Math" panose="02040503050406030204" pitchFamily="18" charset="0"/>
                              </a:rPr>
                              <m:t>𝑽</m:t>
                            </m:r>
                            <m:r>
                              <a:rPr lang="en-US" b="1" i="1">
                                <a:latin typeface="Cambria Math" panose="02040503050406030204" pitchFamily="18" charset="0"/>
                              </a:rPr>
                              <m:t>(</m:t>
                            </m:r>
                            <m:r>
                              <a:rPr lang="en-US" b="1" i="1">
                                <a:latin typeface="Cambria Math" panose="02040503050406030204" pitchFamily="18" charset="0"/>
                              </a:rPr>
                              <m:t>𝒍</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𝒍</m:t>
                            </m:r>
                            <m:r>
                              <a:rPr lang="en-US" b="1" i="1">
                                <a:latin typeface="Cambria Math" panose="02040503050406030204" pitchFamily="18" charset="0"/>
                                <a:ea typeface="Cambria Math" panose="02040503050406030204" pitchFamily="18" charset="0"/>
                              </a:rPr>
                              <m:t>)</m:t>
                            </m:r>
                          </m:den>
                        </m:f>
                      </m:e>
                    </m:rad>
                  </m:oMath>
                </a14:m>
                <a:r>
                  <a:rPr lang="en-US" b="1" dirty="0"/>
                  <a:t> </a:t>
                </a:r>
              </a:p>
            </p:txBody>
          </p:sp>
        </mc:Choice>
        <mc:Fallback xmlns="">
          <p:sp>
            <p:nvSpPr>
              <p:cNvPr id="7" name="Rectangle 6"/>
              <p:cNvSpPr>
                <a:spLocks noRot="1" noChangeAspect="1" noMove="1" noResize="1" noEditPoints="1" noAdjustHandles="1" noChangeArrowheads="1" noChangeShapeType="1" noTextEdit="1"/>
              </p:cNvSpPr>
              <p:nvPr/>
            </p:nvSpPr>
            <p:spPr>
              <a:xfrm>
                <a:off x="8724511" y="4534068"/>
                <a:ext cx="2683812" cy="656013"/>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824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7" name="TextBox 6">
            <a:extLst>
              <a:ext uri="{FF2B5EF4-FFF2-40B4-BE49-F238E27FC236}">
                <a16:creationId xmlns:a16="http://schemas.microsoft.com/office/drawing/2014/main" xmlns="" id="{8EBBF905-31CB-48B6-BC68-85573126C5E1}"/>
              </a:ext>
            </a:extLst>
          </p:cNvPr>
          <p:cNvSpPr txBox="1"/>
          <p:nvPr/>
        </p:nvSpPr>
        <p:spPr>
          <a:xfrm>
            <a:off x="44956" y="0"/>
            <a:ext cx="12147044" cy="830997"/>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Current sample: optimized number of resonators per unit volume</a:t>
            </a:r>
          </a:p>
          <a:p>
            <a:pPr algn="ctr"/>
            <a:r>
              <a:rPr lang="en-US" sz="2400" b="1" dirty="0">
                <a:latin typeface="Arial" panose="020B0604020202020204" pitchFamily="34" charset="0"/>
                <a:cs typeface="Arial" panose="020B0604020202020204" pitchFamily="34" charset="0"/>
              </a:rPr>
              <a:t>Shape of resonators tailored to fill available volume.</a:t>
            </a:r>
          </a:p>
        </p:txBody>
      </p:sp>
      <p:grpSp>
        <p:nvGrpSpPr>
          <p:cNvPr id="40" name="Group 39">
            <a:extLst>
              <a:ext uri="{FF2B5EF4-FFF2-40B4-BE49-F238E27FC236}">
                <a16:creationId xmlns:a16="http://schemas.microsoft.com/office/drawing/2014/main" xmlns="" id="{4925F155-EE1D-492D-B005-DE764CBE4883}"/>
              </a:ext>
            </a:extLst>
          </p:cNvPr>
          <p:cNvGrpSpPr/>
          <p:nvPr/>
        </p:nvGrpSpPr>
        <p:grpSpPr>
          <a:xfrm>
            <a:off x="72867" y="1027857"/>
            <a:ext cx="5744459" cy="2989550"/>
            <a:chOff x="1114349" y="3111298"/>
            <a:chExt cx="4484389" cy="2342643"/>
          </a:xfrm>
        </p:grpSpPr>
        <p:grpSp>
          <p:nvGrpSpPr>
            <p:cNvPr id="24" name="Group 23">
              <a:extLst>
                <a:ext uri="{FF2B5EF4-FFF2-40B4-BE49-F238E27FC236}">
                  <a16:creationId xmlns:a16="http://schemas.microsoft.com/office/drawing/2014/main" xmlns="" id="{4CD8BF2F-6B21-422C-BFD2-DF2DD98ECC9C}"/>
                </a:ext>
              </a:extLst>
            </p:cNvPr>
            <p:cNvGrpSpPr/>
            <p:nvPr/>
          </p:nvGrpSpPr>
          <p:grpSpPr>
            <a:xfrm>
              <a:off x="1114349" y="3111298"/>
              <a:ext cx="3415813" cy="1973650"/>
              <a:chOff x="2566575" y="2944346"/>
              <a:chExt cx="3210589" cy="1698997"/>
            </a:xfrm>
          </p:grpSpPr>
          <p:grpSp>
            <p:nvGrpSpPr>
              <p:cNvPr id="21" name="Group 20">
                <a:extLst>
                  <a:ext uri="{FF2B5EF4-FFF2-40B4-BE49-F238E27FC236}">
                    <a16:creationId xmlns:a16="http://schemas.microsoft.com/office/drawing/2014/main" xmlns="" id="{E0CDA32A-C142-4080-B7A6-F61B625C9757}"/>
                  </a:ext>
                </a:extLst>
              </p:cNvPr>
              <p:cNvGrpSpPr/>
              <p:nvPr/>
            </p:nvGrpSpPr>
            <p:grpSpPr>
              <a:xfrm>
                <a:off x="2566575" y="2944346"/>
                <a:ext cx="3210589" cy="1698997"/>
                <a:chOff x="2566575" y="3440735"/>
                <a:chExt cx="3210589" cy="1698997"/>
              </a:xfrm>
            </p:grpSpPr>
            <p:grpSp>
              <p:nvGrpSpPr>
                <p:cNvPr id="18" name="Group 17">
                  <a:extLst>
                    <a:ext uri="{FF2B5EF4-FFF2-40B4-BE49-F238E27FC236}">
                      <a16:creationId xmlns:a16="http://schemas.microsoft.com/office/drawing/2014/main" xmlns="" id="{C04AC91F-CD00-4DA6-9752-732B2D766F2B}"/>
                    </a:ext>
                  </a:extLst>
                </p:cNvPr>
                <p:cNvGrpSpPr/>
                <p:nvPr/>
              </p:nvGrpSpPr>
              <p:grpSpPr>
                <a:xfrm>
                  <a:off x="2625292" y="3829110"/>
                  <a:ext cx="1273467" cy="1310622"/>
                  <a:chOff x="4783014" y="3657056"/>
                  <a:chExt cx="1245997" cy="1422386"/>
                </a:xfrm>
              </p:grpSpPr>
              <p:pic>
                <p:nvPicPr>
                  <p:cNvPr id="15" name="Picture 14" descr="A close up of a logo&#10;&#10;Description generated with high confidence">
                    <a:extLst>
                      <a:ext uri="{FF2B5EF4-FFF2-40B4-BE49-F238E27FC236}">
                        <a16:creationId xmlns:a16="http://schemas.microsoft.com/office/drawing/2014/main" xmlns="" id="{D0403271-A7FD-4F00-8DCA-4B069F1324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72" t="25113" r="25179" b="31781"/>
                  <a:stretch/>
                </p:blipFill>
                <p:spPr>
                  <a:xfrm>
                    <a:off x="4783014" y="3657056"/>
                    <a:ext cx="1245997" cy="1422386"/>
                  </a:xfrm>
                  <a:prstGeom prst="rect">
                    <a:avLst/>
                  </a:prstGeom>
                </p:spPr>
              </p:pic>
              <p:cxnSp>
                <p:nvCxnSpPr>
                  <p:cNvPr id="17" name="Straight Connector 16">
                    <a:extLst>
                      <a:ext uri="{FF2B5EF4-FFF2-40B4-BE49-F238E27FC236}">
                        <a16:creationId xmlns:a16="http://schemas.microsoft.com/office/drawing/2014/main" xmlns="" id="{D24D30BB-3CB6-4854-BE34-31535C5CA4BE}"/>
                      </a:ext>
                    </a:extLst>
                  </p:cNvPr>
                  <p:cNvCxnSpPr>
                    <a:stCxn id="15" idx="0"/>
                  </p:cNvCxnSpPr>
                  <p:nvPr/>
                </p:nvCxnSpPr>
                <p:spPr>
                  <a:xfrm flipH="1">
                    <a:off x="5325626" y="3657056"/>
                    <a:ext cx="80387" cy="1206346"/>
                  </a:xfrm>
                  <a:prstGeom prst="line">
                    <a:avLst/>
                  </a:prstGeom>
                  <a:ln w="38100">
                    <a:solidFill>
                      <a:srgbClr val="FFFF00">
                        <a:alpha val="60000"/>
                      </a:srgbClr>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xmlns="" id="{2D478907-D8ED-4165-825A-0D7B61FC60B0}"/>
                    </a:ext>
                  </a:extLst>
                </p:cNvPr>
                <p:cNvSpPr txBox="1"/>
                <p:nvPr/>
              </p:nvSpPr>
              <p:spPr>
                <a:xfrm>
                  <a:off x="2566575" y="3440735"/>
                  <a:ext cx="3210589" cy="311422"/>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New sample &amp; cross section </a:t>
                  </a:r>
                </a:p>
              </p:txBody>
            </p:sp>
            <p:sp>
              <p:nvSpPr>
                <p:cNvPr id="20" name="TextBox 19">
                  <a:extLst>
                    <a:ext uri="{FF2B5EF4-FFF2-40B4-BE49-F238E27FC236}">
                      <a16:creationId xmlns:a16="http://schemas.microsoft.com/office/drawing/2014/main" xmlns="" id="{2E4F67DC-1283-47E4-9431-0265F99BCDBB}"/>
                    </a:ext>
                  </a:extLst>
                </p:cNvPr>
                <p:cNvSpPr txBox="1"/>
                <p:nvPr/>
              </p:nvSpPr>
              <p:spPr>
                <a:xfrm>
                  <a:off x="3179867" y="4123278"/>
                  <a:ext cx="598313" cy="461665"/>
                </a:xfrm>
                <a:prstGeom prst="rect">
                  <a:avLst/>
                </a:prstGeom>
                <a:noFill/>
              </p:spPr>
              <p:txBody>
                <a:bodyPr wrap="square" rtlCol="0">
                  <a:spAutoFit/>
                </a:bodyPr>
                <a:lstStyle/>
                <a:p>
                  <a:r>
                    <a:rPr lang="en-US" sz="1200" b="1" dirty="0">
                      <a:solidFill>
                        <a:srgbClr val="FFFF00"/>
                      </a:solidFill>
                      <a:latin typeface="Arial" panose="020B0604020202020204" pitchFamily="34" charset="0"/>
                      <a:cs typeface="Arial" panose="020B0604020202020204" pitchFamily="34" charset="0"/>
                    </a:rPr>
                    <a:t>100 mm</a:t>
                  </a:r>
                </a:p>
              </p:txBody>
            </p:sp>
          </p:grpSp>
          <p:pic>
            <p:nvPicPr>
              <p:cNvPr id="23" name="Picture 22">
                <a:extLst>
                  <a:ext uri="{FF2B5EF4-FFF2-40B4-BE49-F238E27FC236}">
                    <a16:creationId xmlns:a16="http://schemas.microsoft.com/office/drawing/2014/main" xmlns="" id="{A3AE2C49-AF71-49D3-9BB2-916CD8318B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909" t="32508" r="33239" b="31175"/>
              <a:stretch/>
            </p:blipFill>
            <p:spPr>
              <a:xfrm>
                <a:off x="4311153" y="3332721"/>
                <a:ext cx="1273468" cy="1310622"/>
              </a:xfrm>
              <a:prstGeom prst="rect">
                <a:avLst/>
              </a:prstGeom>
            </p:spPr>
          </p:pic>
        </p:grpSp>
        <p:cxnSp>
          <p:nvCxnSpPr>
            <p:cNvPr id="28" name="Straight Arrow Connector 27">
              <a:extLst>
                <a:ext uri="{FF2B5EF4-FFF2-40B4-BE49-F238E27FC236}">
                  <a16:creationId xmlns:a16="http://schemas.microsoft.com/office/drawing/2014/main" xmlns="" id="{941EEC09-9F59-4072-8106-FE342037EB05}"/>
                </a:ext>
              </a:extLst>
            </p:cNvPr>
            <p:cNvCxnSpPr>
              <a:cxnSpLocks/>
            </p:cNvCxnSpPr>
            <p:nvPr/>
          </p:nvCxnSpPr>
          <p:spPr>
            <a:xfrm flipH="1" flipV="1">
              <a:off x="4039013" y="4531241"/>
              <a:ext cx="132563" cy="6291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F783876A-DF83-4F8B-825A-BB5442E5704D}"/>
                </a:ext>
              </a:extLst>
            </p:cNvPr>
            <p:cNvCxnSpPr>
              <a:cxnSpLocks/>
            </p:cNvCxnSpPr>
            <p:nvPr/>
          </p:nvCxnSpPr>
          <p:spPr>
            <a:xfrm flipH="1" flipV="1">
              <a:off x="3968879" y="4146892"/>
              <a:ext cx="561286" cy="114332"/>
            </a:xfrm>
            <a:prstGeom prst="straightConnector1">
              <a:avLst/>
            </a:prstGeom>
            <a:ln w="57150">
              <a:solidFill>
                <a:schemeClr val="accent5">
                  <a:lumMod val="60000"/>
                  <a:lumOff val="40000"/>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F0855CBD-D920-4570-8DF5-BFEB93EFE304}"/>
                </a:ext>
              </a:extLst>
            </p:cNvPr>
            <p:cNvCxnSpPr>
              <a:cxnSpLocks/>
            </p:cNvCxnSpPr>
            <p:nvPr/>
          </p:nvCxnSpPr>
          <p:spPr>
            <a:xfrm flipH="1">
              <a:off x="4039013" y="3705412"/>
              <a:ext cx="491152" cy="84436"/>
            </a:xfrm>
            <a:prstGeom prst="straightConnector1">
              <a:avLst/>
            </a:prstGeom>
            <a:ln w="5715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9AD7C1B8-276A-4326-8187-B593F80742BE}"/>
                </a:ext>
              </a:extLst>
            </p:cNvPr>
            <p:cNvSpPr txBox="1"/>
            <p:nvPr/>
          </p:nvSpPr>
          <p:spPr>
            <a:xfrm>
              <a:off x="4480197" y="3474579"/>
              <a:ext cx="1118541" cy="523220"/>
            </a:xfrm>
            <a:prstGeom prst="rect">
              <a:avLst/>
            </a:prstGeom>
            <a:noFill/>
          </p:spPr>
          <p:txBody>
            <a:bodyPr wrap="square" rtlCol="0">
              <a:spAutoFit/>
            </a:bodyPr>
            <a:lstStyle/>
            <a:p>
              <a:r>
                <a:rPr lang="en-US" sz="1400" b="1" dirty="0">
                  <a:solidFill>
                    <a:srgbClr val="FF0000"/>
                  </a:solidFill>
                  <a:latin typeface="Arial" panose="020B0604020202020204" pitchFamily="34" charset="0"/>
                  <a:cs typeface="Arial" panose="020B0604020202020204" pitchFamily="34" charset="0"/>
                </a:rPr>
                <a:t>Outer Resonator</a:t>
              </a:r>
            </a:p>
          </p:txBody>
        </p:sp>
        <p:sp>
          <p:nvSpPr>
            <p:cNvPr id="37" name="TextBox 36">
              <a:extLst>
                <a:ext uri="{FF2B5EF4-FFF2-40B4-BE49-F238E27FC236}">
                  <a16:creationId xmlns:a16="http://schemas.microsoft.com/office/drawing/2014/main" xmlns="" id="{91352526-D4D6-4604-A0E1-6BACBE12715A}"/>
                </a:ext>
              </a:extLst>
            </p:cNvPr>
            <p:cNvSpPr txBox="1"/>
            <p:nvPr/>
          </p:nvSpPr>
          <p:spPr>
            <a:xfrm>
              <a:off x="4480197" y="3997799"/>
              <a:ext cx="1118541" cy="523220"/>
            </a:xfrm>
            <a:prstGeom prst="rect">
              <a:avLst/>
            </a:prstGeom>
            <a:noFill/>
          </p:spPr>
          <p:txBody>
            <a:bodyPr wrap="square" rtlCol="0">
              <a:spAutoFit/>
            </a:bodyPr>
            <a:lstStyle/>
            <a:p>
              <a:r>
                <a:rPr lang="en-US" sz="1400" b="1" dirty="0">
                  <a:solidFill>
                    <a:schemeClr val="accent4">
                      <a:lumMod val="75000"/>
                    </a:schemeClr>
                  </a:solidFill>
                  <a:latin typeface="Arial" panose="020B0604020202020204" pitchFamily="34" charset="0"/>
                  <a:cs typeface="Arial" panose="020B0604020202020204" pitchFamily="34" charset="0"/>
                </a:rPr>
                <a:t>Inner Resonator</a:t>
              </a:r>
            </a:p>
          </p:txBody>
        </p:sp>
        <p:sp>
          <p:nvSpPr>
            <p:cNvPr id="38" name="TextBox 37">
              <a:extLst>
                <a:ext uri="{FF2B5EF4-FFF2-40B4-BE49-F238E27FC236}">
                  <a16:creationId xmlns:a16="http://schemas.microsoft.com/office/drawing/2014/main" xmlns="" id="{C346FB4A-D78F-43BE-B654-1E3CAF2A51C4}"/>
                </a:ext>
              </a:extLst>
            </p:cNvPr>
            <p:cNvSpPr txBox="1"/>
            <p:nvPr/>
          </p:nvSpPr>
          <p:spPr>
            <a:xfrm>
              <a:off x="3914024" y="5146164"/>
              <a:ext cx="1118541" cy="307777"/>
            </a:xfrm>
            <a:prstGeom prst="rect">
              <a:avLst/>
            </a:prstGeom>
            <a:noFill/>
          </p:spPr>
          <p:txBody>
            <a:bodyPr wrap="square" rtlCol="0">
              <a:spAutoFit/>
            </a:bodyPr>
            <a:lstStyle/>
            <a:p>
              <a:r>
                <a:rPr lang="en-US" sz="1400" b="1" dirty="0">
                  <a:solidFill>
                    <a:schemeClr val="accent1">
                      <a:lumMod val="60000"/>
                      <a:lumOff val="40000"/>
                    </a:schemeClr>
                  </a:solidFill>
                  <a:latin typeface="Arial" panose="020B0604020202020204" pitchFamily="34" charset="0"/>
                  <a:cs typeface="Arial" panose="020B0604020202020204" pitchFamily="34" charset="0"/>
                </a:rPr>
                <a:t>Waveguide</a:t>
              </a:r>
            </a:p>
          </p:txBody>
        </p:sp>
      </p:grpSp>
      <p:sp>
        <p:nvSpPr>
          <p:cNvPr id="42" name="TextBox 41">
            <a:extLst>
              <a:ext uri="{FF2B5EF4-FFF2-40B4-BE49-F238E27FC236}">
                <a16:creationId xmlns:a16="http://schemas.microsoft.com/office/drawing/2014/main" xmlns="" id="{F8CA9CAD-2682-4F97-ADF8-02148B58DB52}"/>
              </a:ext>
            </a:extLst>
          </p:cNvPr>
          <p:cNvSpPr txBox="1"/>
          <p:nvPr/>
        </p:nvSpPr>
        <p:spPr>
          <a:xfrm>
            <a:off x="0" y="3922784"/>
            <a:ext cx="8855764"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Current sample specifications</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Face Diameter: 100 [mm]</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13 waveguides with 9[mm] openings</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Waveguide openings are 13*9</a:t>
            </a:r>
            <a:r>
              <a:rPr lang="en-US" b="1" baseline="30000" dirty="0">
                <a:solidFill>
                  <a:schemeClr val="tx1">
                    <a:lumMod val="85000"/>
                  </a:schemeClr>
                </a:solidFill>
                <a:latin typeface="Arial" panose="020B0604020202020204" pitchFamily="34" charset="0"/>
                <a:cs typeface="Arial" panose="020B0604020202020204" pitchFamily="34" charset="0"/>
              </a:rPr>
              <a:t>2</a:t>
            </a:r>
            <a:r>
              <a:rPr lang="en-US" b="1" dirty="0">
                <a:solidFill>
                  <a:schemeClr val="tx1">
                    <a:lumMod val="85000"/>
                  </a:schemeClr>
                </a:solidFill>
                <a:latin typeface="Arial" panose="020B0604020202020204" pitchFamily="34" charset="0"/>
                <a:cs typeface="Arial" panose="020B0604020202020204" pitchFamily="34" charset="0"/>
              </a:rPr>
              <a:t>/100</a:t>
            </a:r>
            <a:r>
              <a:rPr lang="en-US" b="1" baseline="30000" dirty="0">
                <a:solidFill>
                  <a:schemeClr val="tx1">
                    <a:lumMod val="85000"/>
                  </a:schemeClr>
                </a:solidFill>
                <a:latin typeface="Arial" panose="020B0604020202020204" pitchFamily="34" charset="0"/>
                <a:cs typeface="Arial" panose="020B0604020202020204" pitchFamily="34" charset="0"/>
              </a:rPr>
              <a:t>2</a:t>
            </a:r>
            <a:r>
              <a:rPr lang="en-US" b="1" dirty="0">
                <a:solidFill>
                  <a:schemeClr val="tx1">
                    <a:lumMod val="85000"/>
                  </a:schemeClr>
                </a:solidFill>
                <a:latin typeface="Arial" panose="020B0604020202020204" pitchFamily="34" charset="0"/>
                <a:cs typeface="Arial" panose="020B0604020202020204" pitchFamily="34" charset="0"/>
              </a:rPr>
              <a:t> or 11% of face area</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Depth: 50 [mm]</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Volume per Resonator: 7176 [mm</a:t>
            </a:r>
            <a:r>
              <a:rPr lang="en-US" b="1" baseline="30000" dirty="0">
                <a:solidFill>
                  <a:schemeClr val="tx1">
                    <a:lumMod val="85000"/>
                  </a:schemeClr>
                </a:solidFill>
                <a:latin typeface="Arial" panose="020B0604020202020204" pitchFamily="34" charset="0"/>
                <a:cs typeface="Arial" panose="020B0604020202020204" pitchFamily="34" charset="0"/>
              </a:rPr>
              <a:t>3</a:t>
            </a:r>
            <a:r>
              <a:rPr lang="en-US" b="1" dirty="0">
                <a:solidFill>
                  <a:schemeClr val="tx1">
                    <a:lumMod val="85000"/>
                  </a:schemeClr>
                </a:solidFill>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b="1" dirty="0">
                <a:solidFill>
                  <a:schemeClr val="tx1">
                    <a:lumMod val="85000"/>
                  </a:schemeClr>
                </a:solidFill>
                <a:latin typeface="Arial" panose="020B0604020202020204" pitchFamily="34" charset="0"/>
                <a:cs typeface="Arial" panose="020B0604020202020204" pitchFamily="34" charset="0"/>
              </a:rPr>
              <a:t>Resonance Frequency: ~983 [Hz]</a:t>
            </a:r>
          </a:p>
        </p:txBody>
      </p:sp>
      <p:grpSp>
        <p:nvGrpSpPr>
          <p:cNvPr id="49" name="Group 48">
            <a:extLst>
              <a:ext uri="{FF2B5EF4-FFF2-40B4-BE49-F238E27FC236}">
                <a16:creationId xmlns:a16="http://schemas.microsoft.com/office/drawing/2014/main" xmlns="" id="{638D89D4-DA7B-4FC2-B1CF-405AD7E315C4}"/>
              </a:ext>
            </a:extLst>
          </p:cNvPr>
          <p:cNvGrpSpPr/>
          <p:nvPr/>
        </p:nvGrpSpPr>
        <p:grpSpPr>
          <a:xfrm>
            <a:off x="5624494" y="1177804"/>
            <a:ext cx="4762860" cy="2691745"/>
            <a:chOff x="5624499" y="1587236"/>
            <a:chExt cx="4762860" cy="2691745"/>
          </a:xfrm>
        </p:grpSpPr>
        <p:grpSp>
          <p:nvGrpSpPr>
            <p:cNvPr id="46" name="Group 45">
              <a:extLst>
                <a:ext uri="{FF2B5EF4-FFF2-40B4-BE49-F238E27FC236}">
                  <a16:creationId xmlns:a16="http://schemas.microsoft.com/office/drawing/2014/main" xmlns="" id="{75ACB9D1-C5D4-40D4-8FA2-809DC57EDB71}"/>
                </a:ext>
              </a:extLst>
            </p:cNvPr>
            <p:cNvGrpSpPr/>
            <p:nvPr/>
          </p:nvGrpSpPr>
          <p:grpSpPr>
            <a:xfrm>
              <a:off x="5624499" y="1587236"/>
              <a:ext cx="4762860" cy="2691745"/>
              <a:chOff x="6262709" y="1231519"/>
              <a:chExt cx="4762860" cy="2691745"/>
            </a:xfrm>
          </p:grpSpPr>
          <p:sp>
            <p:nvSpPr>
              <p:cNvPr id="11" name="TextBox 10">
                <a:extLst>
                  <a:ext uri="{FF2B5EF4-FFF2-40B4-BE49-F238E27FC236}">
                    <a16:creationId xmlns:a16="http://schemas.microsoft.com/office/drawing/2014/main" xmlns="" id="{8EEB5D81-D79D-4800-B4EA-B4CA4CF62F38}"/>
                  </a:ext>
                </a:extLst>
              </p:cNvPr>
              <p:cNvSpPr txBox="1"/>
              <p:nvPr/>
            </p:nvSpPr>
            <p:spPr>
              <a:xfrm>
                <a:off x="6842202" y="1231519"/>
                <a:ext cx="3638082" cy="461665"/>
              </a:xfrm>
              <a:prstGeom prst="rect">
                <a:avLst/>
              </a:prstGeom>
              <a:noFill/>
            </p:spPr>
            <p:txBody>
              <a:bodyPr wrap="square" rtlCol="0">
                <a:spAutoFit/>
              </a:bodyPr>
              <a:lstStyle/>
              <a:p>
                <a:pPr algn="ctr"/>
                <a:r>
                  <a:rPr lang="en-US" sz="2400" b="1" dirty="0">
                    <a:solidFill>
                      <a:schemeClr val="tx1">
                        <a:lumMod val="95000"/>
                      </a:schemeClr>
                    </a:solidFill>
                    <a:latin typeface="Arial" panose="020B0604020202020204" pitchFamily="34" charset="0"/>
                    <a:cs typeface="Arial" panose="020B0604020202020204" pitchFamily="34" charset="0"/>
                  </a:rPr>
                  <a:t>SolidWorks® Design</a:t>
                </a:r>
              </a:p>
            </p:txBody>
          </p:sp>
          <p:pic>
            <p:nvPicPr>
              <p:cNvPr id="5" name="Picture 4">
                <a:extLst>
                  <a:ext uri="{FF2B5EF4-FFF2-40B4-BE49-F238E27FC236}">
                    <a16:creationId xmlns:a16="http://schemas.microsoft.com/office/drawing/2014/main" xmlns="" id="{279CE698-4AA0-4E31-856B-0E27E0597D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3819" y="1768746"/>
                <a:ext cx="2281750" cy="215451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xmlns="" id="{02D0AA8E-0923-4384-A796-E0B3657A7EC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643" t="8022" r="27786" b="7903"/>
              <a:stretch/>
            </p:blipFill>
            <p:spPr>
              <a:xfrm>
                <a:off x="6262709" y="1768745"/>
                <a:ext cx="2180490" cy="2154518"/>
              </a:xfrm>
              <a:prstGeom prst="rect">
                <a:avLst/>
              </a:prstGeom>
            </p:spPr>
          </p:pic>
        </p:grpSp>
        <p:cxnSp>
          <p:nvCxnSpPr>
            <p:cNvPr id="48" name="Straight Connector 47">
              <a:extLst>
                <a:ext uri="{FF2B5EF4-FFF2-40B4-BE49-F238E27FC236}">
                  <a16:creationId xmlns:a16="http://schemas.microsoft.com/office/drawing/2014/main" xmlns="" id="{5D22F171-3FEB-4AFE-88FC-FEFAB6625432}"/>
                </a:ext>
              </a:extLst>
            </p:cNvPr>
            <p:cNvCxnSpPr>
              <a:stCxn id="44" idx="0"/>
            </p:cNvCxnSpPr>
            <p:nvPr/>
          </p:nvCxnSpPr>
          <p:spPr>
            <a:xfrm>
              <a:off x="6714744" y="2124462"/>
              <a:ext cx="0" cy="1369789"/>
            </a:xfrm>
            <a:prstGeom prst="line">
              <a:avLst/>
            </a:prstGeom>
            <a:ln w="57150">
              <a:solidFill>
                <a:srgbClr val="FFFF00">
                  <a:alpha val="60000"/>
                </a:srgbClr>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xmlns="" id="{731AAC96-054B-495D-A5FB-513D4D7431DC}"/>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mc:AlternateContent xmlns:mc="http://schemas.openxmlformats.org/markup-compatibility/2006" xmlns:a14="http://schemas.microsoft.com/office/drawing/2010/main">
        <mc:Choice Requires="a14">
          <p:sp>
            <p:nvSpPr>
              <p:cNvPr id="4" name="Rectangle 3"/>
              <p:cNvSpPr/>
              <p:nvPr/>
            </p:nvSpPr>
            <p:spPr>
              <a:xfrm>
                <a:off x="8551142" y="4548775"/>
                <a:ext cx="2683812" cy="656013"/>
              </a:xfrm>
              <a:prstGeom prst="rect">
                <a:avLst/>
              </a:prstGeom>
            </p:spPr>
            <p:txBody>
              <a:bodyPr wrap="none">
                <a:spAutoFit/>
              </a:bodyPr>
              <a:lstStyle/>
              <a:p>
                <a14:m>
                  <m:oMath xmlns:m="http://schemas.openxmlformats.org/officeDocument/2006/math">
                    <m:sSub>
                      <m:sSubPr>
                        <m:ctrlPr>
                          <a:rPr lang="ar-AE"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𝒓𝒆𝒔𝒐𝒏𝒂𝒏𝒄𝒆</m:t>
                        </m:r>
                      </m:sub>
                    </m:sSub>
                    <m:r>
                      <a:rPr lang="en-US" b="1" i="1">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𝑪</m:t>
                        </m:r>
                      </m:num>
                      <m:den>
                        <m:r>
                          <a:rPr lang="en-US" b="1" i="1">
                            <a:latin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den>
                    </m:f>
                    <m:r>
                      <a:rPr lang="en-US" b="1" i="1">
                        <a:latin typeface="Cambria Math" panose="02040503050406030204" pitchFamily="18" charset="0"/>
                      </a:rPr>
                      <m:t> </m:t>
                    </m:r>
                    <m:rad>
                      <m:radPr>
                        <m:degHide m:val="on"/>
                        <m:ctrlPr>
                          <a:rPr lang="en-US" b="1" i="1">
                            <a:latin typeface="Cambria Math" panose="02040503050406030204" pitchFamily="18" charset="0"/>
                          </a:rPr>
                        </m:ctrlPr>
                      </m:radPr>
                      <m:deg/>
                      <m:e>
                        <m:f>
                          <m:fPr>
                            <m:ctrlPr>
                              <a:rPr lang="en-US" b="1" i="1">
                                <a:latin typeface="Cambria Math" panose="02040503050406030204" pitchFamily="18" charset="0"/>
                              </a:rPr>
                            </m:ctrlPr>
                          </m:fPr>
                          <m:num>
                            <m:r>
                              <a:rPr lang="en-US" b="1" i="1">
                                <a:latin typeface="Cambria Math" panose="02040503050406030204" pitchFamily="18" charset="0"/>
                              </a:rPr>
                              <m:t>𝑺</m:t>
                            </m:r>
                          </m:num>
                          <m:den>
                            <m:r>
                              <a:rPr lang="en-US" b="1" i="1">
                                <a:latin typeface="Cambria Math" panose="02040503050406030204" pitchFamily="18" charset="0"/>
                              </a:rPr>
                              <m:t>𝑽</m:t>
                            </m:r>
                            <m:r>
                              <a:rPr lang="en-US" b="1" i="1">
                                <a:latin typeface="Cambria Math" panose="02040503050406030204" pitchFamily="18" charset="0"/>
                              </a:rPr>
                              <m:t>(</m:t>
                            </m:r>
                            <m:r>
                              <a:rPr lang="en-US" b="1" i="1">
                                <a:latin typeface="Cambria Math" panose="02040503050406030204" pitchFamily="18" charset="0"/>
                              </a:rPr>
                              <m:t>𝒍</m:t>
                            </m:r>
                            <m:r>
                              <a:rPr lang="en-US" b="1"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𝒍</m:t>
                            </m:r>
                            <m:r>
                              <a:rPr lang="en-US" b="1" i="1">
                                <a:latin typeface="Cambria Math" panose="02040503050406030204" pitchFamily="18" charset="0"/>
                                <a:ea typeface="Cambria Math" panose="02040503050406030204" pitchFamily="18" charset="0"/>
                              </a:rPr>
                              <m:t>)</m:t>
                            </m:r>
                          </m:den>
                        </m:f>
                      </m:e>
                    </m:rad>
                  </m:oMath>
                </a14:m>
                <a:r>
                  <a:rPr lang="en-US" b="1" dirty="0"/>
                  <a:t> </a:t>
                </a:r>
              </a:p>
            </p:txBody>
          </p:sp>
        </mc:Choice>
        <mc:Fallback xmlns="">
          <p:sp>
            <p:nvSpPr>
              <p:cNvPr id="4" name="Rectangle 3"/>
              <p:cNvSpPr>
                <a:spLocks noRot="1" noChangeAspect="1" noMove="1" noResize="1" noEditPoints="1" noAdjustHandles="1" noChangeArrowheads="1" noChangeShapeType="1" noTextEdit="1"/>
              </p:cNvSpPr>
              <p:nvPr/>
            </p:nvSpPr>
            <p:spPr>
              <a:xfrm>
                <a:off x="8551142" y="4548775"/>
                <a:ext cx="2683812" cy="656013"/>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8649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3"/>
          <a:stretch>
            <a:fillRect/>
          </a:stretch>
        </p:blipFill>
        <p:spPr>
          <a:xfrm>
            <a:off x="8083826" y="5556953"/>
            <a:ext cx="3965182" cy="1230493"/>
          </a:xfrm>
          <a:prstGeom prst="rect">
            <a:avLst/>
          </a:prstGeom>
        </p:spPr>
      </p:pic>
      <p:sp>
        <p:nvSpPr>
          <p:cNvPr id="5" name="TextBox 4">
            <a:extLst>
              <a:ext uri="{FF2B5EF4-FFF2-40B4-BE49-F238E27FC236}">
                <a16:creationId xmlns:a16="http://schemas.microsoft.com/office/drawing/2014/main" xmlns="" id="{092C9F19-BA39-49BC-9ACD-86F41CC24BAC}"/>
              </a:ext>
            </a:extLst>
          </p:cNvPr>
          <p:cNvSpPr txBox="1"/>
          <p:nvPr/>
        </p:nvSpPr>
        <p:spPr>
          <a:xfrm>
            <a:off x="996784" y="0"/>
            <a:ext cx="10066446"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Current Sample Transmission Loss Without Flow (no Fan) </a:t>
            </a:r>
          </a:p>
        </p:txBody>
      </p:sp>
      <p:grpSp>
        <p:nvGrpSpPr>
          <p:cNvPr id="11" name="Group 10">
            <a:extLst>
              <a:ext uri="{FF2B5EF4-FFF2-40B4-BE49-F238E27FC236}">
                <a16:creationId xmlns:a16="http://schemas.microsoft.com/office/drawing/2014/main" xmlns="" id="{BD7C844F-F8A7-4680-BEC3-E53137759532}"/>
              </a:ext>
            </a:extLst>
          </p:cNvPr>
          <p:cNvGrpSpPr/>
          <p:nvPr/>
        </p:nvGrpSpPr>
        <p:grpSpPr>
          <a:xfrm>
            <a:off x="721043" y="571457"/>
            <a:ext cx="4883854" cy="4295775"/>
            <a:chOff x="4619625" y="1091001"/>
            <a:chExt cx="4578723" cy="4042974"/>
          </a:xfrm>
        </p:grpSpPr>
        <p:sp>
          <p:nvSpPr>
            <p:cNvPr id="10" name="Rectangle 9">
              <a:extLst>
                <a:ext uri="{FF2B5EF4-FFF2-40B4-BE49-F238E27FC236}">
                  <a16:creationId xmlns:a16="http://schemas.microsoft.com/office/drawing/2014/main" xmlns="" id="{1C25B399-BE01-48B7-B8DA-9BE4A5F2CF4E}"/>
                </a:ext>
              </a:extLst>
            </p:cNvPr>
            <p:cNvSpPr/>
            <p:nvPr/>
          </p:nvSpPr>
          <p:spPr>
            <a:xfrm>
              <a:off x="4619625" y="1106367"/>
              <a:ext cx="4572000" cy="40276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xmlns="" id="{4A8D18CC-F168-451B-BF99-E89220C6753E}"/>
                </a:ext>
              </a:extLst>
            </p:cNvPr>
            <p:cNvGrpSpPr/>
            <p:nvPr/>
          </p:nvGrpSpPr>
          <p:grpSpPr>
            <a:xfrm>
              <a:off x="4626348" y="1374215"/>
              <a:ext cx="4572000" cy="3657600"/>
              <a:chOff x="4407273" y="1412315"/>
              <a:chExt cx="4572000" cy="3657600"/>
            </a:xfrm>
          </p:grpSpPr>
          <p:graphicFrame>
            <p:nvGraphicFramePr>
              <p:cNvPr id="2" name="Object 1">
                <a:extLst>
                  <a:ext uri="{FF2B5EF4-FFF2-40B4-BE49-F238E27FC236}">
                    <a16:creationId xmlns:a16="http://schemas.microsoft.com/office/drawing/2014/main" xmlns="" id="{BA118BAA-3D16-47A9-AD68-B414F5D1EB45}"/>
                  </a:ext>
                </a:extLst>
              </p:cNvPr>
              <p:cNvGraphicFramePr>
                <a:graphicFrameLocks noChangeAspect="1"/>
              </p:cNvGraphicFramePr>
              <p:nvPr>
                <p:extLst>
                  <p:ext uri="{D42A27DB-BD31-4B8C-83A1-F6EECF244321}">
                    <p14:modId xmlns:p14="http://schemas.microsoft.com/office/powerpoint/2010/main" val="651640275"/>
                  </p:ext>
                </p:extLst>
              </p:nvPr>
            </p:nvGraphicFramePr>
            <p:xfrm>
              <a:off x="4407273" y="1412315"/>
              <a:ext cx="4572000" cy="3657600"/>
            </p:xfrm>
            <a:graphic>
              <a:graphicData uri="http://schemas.openxmlformats.org/presentationml/2006/ole">
                <mc:AlternateContent xmlns:mc="http://schemas.openxmlformats.org/markup-compatibility/2006">
                  <mc:Choice xmlns:v="urn:schemas-microsoft-com:vml" Requires="v">
                    <p:oleObj spid="_x0000_s1181" name="Chart" r:id="rId4" imgW="4572000" imgH="3657482" progId="MSGraph.Chart.8">
                      <p:embed/>
                    </p:oleObj>
                  </mc:Choice>
                  <mc:Fallback>
                    <p:oleObj name="Chart" r:id="rId4" imgW="4572000" imgH="3657482" progId="MSGraph.Char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7273" y="1412315"/>
                            <a:ext cx="4572000" cy="3657600"/>
                          </a:xfrm>
                          <a:prstGeom prst="rect">
                            <a:avLst/>
                          </a:prstGeom>
                          <a:noFill/>
                          <a:ln w="9525">
                            <a:solidFill>
                              <a:srgbClr val="000000"/>
                            </a:solidFill>
                            <a:miter lim="800000"/>
                            <a:headEnd/>
                            <a:tailEnd/>
                          </a:ln>
                        </p:spPr>
                      </p:pic>
                    </p:oleObj>
                  </mc:Fallback>
                </mc:AlternateContent>
              </a:graphicData>
            </a:graphic>
          </p:graphicFrame>
          <p:sp>
            <p:nvSpPr>
              <p:cNvPr id="6" name="Oval 5">
                <a:extLst>
                  <a:ext uri="{FF2B5EF4-FFF2-40B4-BE49-F238E27FC236}">
                    <a16:creationId xmlns:a16="http://schemas.microsoft.com/office/drawing/2014/main" xmlns="" id="{957FB633-9E8F-4801-8B9C-4674781B0830}"/>
                  </a:ext>
                </a:extLst>
              </p:cNvPr>
              <p:cNvSpPr/>
              <p:nvPr/>
            </p:nvSpPr>
            <p:spPr>
              <a:xfrm>
                <a:off x="6662107" y="2452926"/>
                <a:ext cx="178924" cy="3524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FF7FEF56-77F6-49AA-8BB5-071B1EC4D5EA}"/>
                  </a:ext>
                </a:extLst>
              </p:cNvPr>
              <p:cNvSpPr/>
              <p:nvPr/>
            </p:nvSpPr>
            <p:spPr>
              <a:xfrm>
                <a:off x="6745412" y="1614508"/>
                <a:ext cx="178924" cy="35242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xmlns="" id="{1406A680-BD6D-45CF-95D8-E3922423CA75}"/>
                </a:ext>
              </a:extLst>
            </p:cNvPr>
            <p:cNvSpPr txBox="1"/>
            <p:nvPr/>
          </p:nvSpPr>
          <p:spPr>
            <a:xfrm>
              <a:off x="5289582" y="1091001"/>
              <a:ext cx="3698730" cy="347597"/>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Transmission Loss of New Sample</a:t>
              </a:r>
            </a:p>
          </p:txBody>
        </p:sp>
      </p:grpSp>
      <p:grpSp>
        <p:nvGrpSpPr>
          <p:cNvPr id="14" name="Group 13">
            <a:extLst>
              <a:ext uri="{FF2B5EF4-FFF2-40B4-BE49-F238E27FC236}">
                <a16:creationId xmlns:a16="http://schemas.microsoft.com/office/drawing/2014/main" xmlns="" id="{E255B9F4-09B0-4E31-B7AC-6B6F3E63417E}"/>
              </a:ext>
            </a:extLst>
          </p:cNvPr>
          <p:cNvGrpSpPr/>
          <p:nvPr/>
        </p:nvGrpSpPr>
        <p:grpSpPr>
          <a:xfrm>
            <a:off x="5857036" y="559778"/>
            <a:ext cx="5400935" cy="4295775"/>
            <a:chOff x="6643992" y="1095375"/>
            <a:chExt cx="5500643" cy="4876800"/>
          </a:xfrm>
        </p:grpSpPr>
        <p:sp>
          <p:nvSpPr>
            <p:cNvPr id="13" name="Rectangle 12">
              <a:extLst>
                <a:ext uri="{FF2B5EF4-FFF2-40B4-BE49-F238E27FC236}">
                  <a16:creationId xmlns:a16="http://schemas.microsoft.com/office/drawing/2014/main" xmlns="" id="{7FBDC101-2CA1-4631-B787-357655DFB069}"/>
                </a:ext>
              </a:extLst>
            </p:cNvPr>
            <p:cNvSpPr/>
            <p:nvPr/>
          </p:nvSpPr>
          <p:spPr>
            <a:xfrm>
              <a:off x="6643992" y="1095375"/>
              <a:ext cx="5500643" cy="4876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Object 11">
              <a:extLst>
                <a:ext uri="{FF2B5EF4-FFF2-40B4-BE49-F238E27FC236}">
                  <a16:creationId xmlns:a16="http://schemas.microsoft.com/office/drawing/2014/main" xmlns="" id="{6C5AE8B4-30C2-4488-AA0B-751C7C2B8DA6}"/>
                </a:ext>
              </a:extLst>
            </p:cNvPr>
            <p:cNvGraphicFramePr>
              <a:graphicFrameLocks noChangeAspect="1"/>
            </p:cNvGraphicFramePr>
            <p:nvPr>
              <p:extLst>
                <p:ext uri="{D42A27DB-BD31-4B8C-83A1-F6EECF244321}">
                  <p14:modId xmlns:p14="http://schemas.microsoft.com/office/powerpoint/2010/main" val="2013682546"/>
                </p:ext>
              </p:extLst>
            </p:nvPr>
          </p:nvGraphicFramePr>
          <p:xfrm>
            <a:off x="6643992" y="1436999"/>
            <a:ext cx="5486036" cy="4406920"/>
          </p:xfrm>
          <a:graphic>
            <a:graphicData uri="http://schemas.openxmlformats.org/presentationml/2006/ole">
              <mc:AlternateContent xmlns:mc="http://schemas.openxmlformats.org/markup-compatibility/2006">
                <mc:Choice xmlns:v="urn:schemas-microsoft-com:vml" Requires="v">
                  <p:oleObj spid="_x0000_s1182" name="Chart" r:id="rId6" imgW="4572000" imgH="3657482" progId="MSGraph.Chart.8">
                    <p:embed/>
                  </p:oleObj>
                </mc:Choice>
                <mc:Fallback>
                  <p:oleObj name="Chart" r:id="rId6" imgW="4572000" imgH="3657482" progId="MSGraph.Chart.8">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3992" y="1436999"/>
                          <a:ext cx="5486036" cy="4406920"/>
                        </a:xfrm>
                        <a:prstGeom prst="rect">
                          <a:avLst/>
                        </a:prstGeom>
                        <a:solidFill>
                          <a:srgbClr val="FFFFFF"/>
                        </a:solidFill>
                        <a:ln w="9525">
                          <a:solidFill>
                            <a:srgbClr val="000000"/>
                          </a:solidFill>
                          <a:miter lim="800000"/>
                          <a:headEnd/>
                          <a:tailEnd/>
                        </a:ln>
                      </p:spPr>
                    </p:pic>
                  </p:oleObj>
                </mc:Fallback>
              </mc:AlternateContent>
            </a:graphicData>
          </a:graphic>
        </p:graphicFrame>
      </p:grpSp>
      <p:sp>
        <p:nvSpPr>
          <p:cNvPr id="15" name="TextBox 14">
            <a:extLst>
              <a:ext uri="{FF2B5EF4-FFF2-40B4-BE49-F238E27FC236}">
                <a16:creationId xmlns:a16="http://schemas.microsoft.com/office/drawing/2014/main" xmlns="" id="{66B56DB2-08CE-4C93-AC0D-CCF2717F3FAB}"/>
              </a:ext>
            </a:extLst>
          </p:cNvPr>
          <p:cNvSpPr txBox="1"/>
          <p:nvPr/>
        </p:nvSpPr>
        <p:spPr>
          <a:xfrm>
            <a:off x="6568939" y="525574"/>
            <a:ext cx="4143026"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Transmission Loss of Blank Sample</a:t>
            </a:r>
          </a:p>
        </p:txBody>
      </p:sp>
      <p:sp>
        <p:nvSpPr>
          <p:cNvPr id="16" name="TextBox 15">
            <a:extLst>
              <a:ext uri="{FF2B5EF4-FFF2-40B4-BE49-F238E27FC236}">
                <a16:creationId xmlns:a16="http://schemas.microsoft.com/office/drawing/2014/main" xmlns="" id="{A3D0F365-0BED-455D-A58B-83C8F67BB327}"/>
              </a:ext>
            </a:extLst>
          </p:cNvPr>
          <p:cNvSpPr txBox="1"/>
          <p:nvPr/>
        </p:nvSpPr>
        <p:spPr>
          <a:xfrm>
            <a:off x="142992" y="5031601"/>
            <a:ext cx="1190601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95000"/>
                  </a:schemeClr>
                </a:solidFill>
                <a:latin typeface="Arial" panose="020B0604020202020204" pitchFamily="34" charset="0"/>
                <a:cs typeface="Arial" panose="020B0604020202020204" pitchFamily="34" charset="0"/>
              </a:rPr>
              <a:t>Impedance tube transmission loss measurement</a:t>
            </a:r>
          </a:p>
          <a:p>
            <a:pPr marL="285750" indent="-285750">
              <a:buFont typeface="Arial" panose="020B0604020202020204" pitchFamily="34" charset="0"/>
              <a:buChar char="•"/>
            </a:pPr>
            <a:r>
              <a:rPr lang="en-US" b="1" dirty="0">
                <a:solidFill>
                  <a:schemeClr val="tx1">
                    <a:lumMod val="95000"/>
                  </a:schemeClr>
                </a:solidFill>
                <a:latin typeface="Arial" panose="020B0604020202020204" pitchFamily="34" charset="0"/>
                <a:cs typeface="Arial" panose="020B0604020202020204" pitchFamily="34" charset="0"/>
              </a:rPr>
              <a:t>Current sample shows TL of 44 dB at ~1006 Hz, with a satellite peak of 33 dB at ~976 Hz. </a:t>
            </a:r>
          </a:p>
          <a:p>
            <a:pPr marL="285750" indent="-285750">
              <a:buFont typeface="Arial" panose="020B0604020202020204" pitchFamily="34" charset="0"/>
              <a:buChar char="•"/>
            </a:pPr>
            <a:r>
              <a:rPr lang="en-US" b="1" dirty="0">
                <a:solidFill>
                  <a:schemeClr val="tx1">
                    <a:lumMod val="95000"/>
                  </a:schemeClr>
                </a:solidFill>
                <a:latin typeface="Arial" panose="020B0604020202020204" pitchFamily="34" charset="0"/>
                <a:cs typeface="Arial" panose="020B0604020202020204" pitchFamily="34" charset="0"/>
              </a:rPr>
              <a:t>Blank sample (waveguides w/no resonators) shows no structured TL</a:t>
            </a:r>
          </a:p>
        </p:txBody>
      </p:sp>
      <p:sp>
        <p:nvSpPr>
          <p:cNvPr id="4" name="Footer Placeholder 3">
            <a:extLst>
              <a:ext uri="{FF2B5EF4-FFF2-40B4-BE49-F238E27FC236}">
                <a16:creationId xmlns:a16="http://schemas.microsoft.com/office/drawing/2014/main" xmlns="" id="{A656AF20-522A-48CD-9A62-F8A6C79BA51B}"/>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259084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3"/>
          <a:stretch>
            <a:fillRect/>
          </a:stretch>
        </p:blipFill>
        <p:spPr>
          <a:xfrm>
            <a:off x="9135610" y="5885807"/>
            <a:ext cx="2913397" cy="904098"/>
          </a:xfrm>
          <a:prstGeom prst="rect">
            <a:avLst/>
          </a:prstGeom>
        </p:spPr>
      </p:pic>
      <p:sp>
        <p:nvSpPr>
          <p:cNvPr id="4" name="TextBox 3">
            <a:extLst>
              <a:ext uri="{FF2B5EF4-FFF2-40B4-BE49-F238E27FC236}">
                <a16:creationId xmlns:a16="http://schemas.microsoft.com/office/drawing/2014/main" xmlns="" id="{FB31D509-3DFB-4F12-94D9-9AE8FC2C5E51}"/>
              </a:ext>
            </a:extLst>
          </p:cNvPr>
          <p:cNvSpPr txBox="1"/>
          <p:nvPr/>
        </p:nvSpPr>
        <p:spPr>
          <a:xfrm>
            <a:off x="315985" y="0"/>
            <a:ext cx="11560030"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Current </a:t>
            </a:r>
            <a:r>
              <a:rPr lang="en-US" sz="3200" b="1" dirty="0">
                <a:latin typeface="Arial" panose="020B0604020202020204" pitchFamily="34" charset="0"/>
                <a:cs typeface="Arial" panose="020B0604020202020204" pitchFamily="34" charset="0"/>
              </a:rPr>
              <a:t>s</a:t>
            </a:r>
            <a:r>
              <a:rPr lang="en-US" sz="3200" b="1" dirty="0" smtClean="0">
                <a:latin typeface="Arial" panose="020B0604020202020204" pitchFamily="34" charset="0"/>
                <a:cs typeface="Arial" panose="020B0604020202020204" pitchFamily="34" charset="0"/>
              </a:rPr>
              <a:t>ample “</a:t>
            </a:r>
            <a:r>
              <a:rPr lang="en-US" sz="3200" b="1" dirty="0" smtClean="0">
                <a:latin typeface="Arial" panose="020B0604020202020204" pitchFamily="34" charset="0"/>
                <a:cs typeface="Arial" panose="020B0604020202020204" pitchFamily="34" charset="0"/>
              </a:rPr>
              <a:t>i</a:t>
            </a:r>
            <a:r>
              <a:rPr lang="en-US" sz="3200" b="1" dirty="0" smtClean="0">
                <a:latin typeface="Arial" panose="020B0604020202020204" pitchFamily="34" charset="0"/>
                <a:cs typeface="Arial" panose="020B0604020202020204" pitchFamily="34" charset="0"/>
              </a:rPr>
              <a:t>nsertion </a:t>
            </a:r>
            <a:r>
              <a:rPr lang="en-US" sz="3200" b="1" dirty="0" smtClean="0">
                <a:latin typeface="Arial" panose="020B0604020202020204" pitchFamily="34" charset="0"/>
                <a:cs typeface="Arial" panose="020B0604020202020204" pitchFamily="34" charset="0"/>
              </a:rPr>
              <a:t>l</a:t>
            </a:r>
            <a:r>
              <a:rPr lang="en-US" sz="3200" b="1" dirty="0" smtClean="0">
                <a:latin typeface="Arial" panose="020B0604020202020204" pitchFamily="34" charset="0"/>
                <a:cs typeface="Arial" panose="020B0604020202020204" pitchFamily="34" charset="0"/>
              </a:rPr>
              <a:t>oss” </a:t>
            </a:r>
            <a:r>
              <a:rPr lang="en-US" sz="3200" b="1" dirty="0">
                <a:latin typeface="Arial" panose="020B0604020202020204" pitchFamily="34" charset="0"/>
                <a:cs typeface="Arial" panose="020B0604020202020204" pitchFamily="34" charset="0"/>
              </a:rPr>
              <a:t>w</a:t>
            </a:r>
            <a:r>
              <a:rPr lang="en-US" sz="3200" b="1" dirty="0" smtClean="0">
                <a:latin typeface="Arial" panose="020B0604020202020204" pitchFamily="34" charset="0"/>
                <a:cs typeface="Arial" panose="020B0604020202020204" pitchFamily="34" charset="0"/>
              </a:rPr>
              <a:t>ith </a:t>
            </a:r>
            <a:r>
              <a:rPr lang="en-US" sz="3200" b="1" dirty="0">
                <a:latin typeface="Arial" panose="020B0604020202020204" pitchFamily="34" charset="0"/>
                <a:cs typeface="Arial" panose="020B0604020202020204" pitchFamily="34" charset="0"/>
              </a:rPr>
              <a:t>f</a:t>
            </a:r>
            <a:r>
              <a:rPr lang="en-US" sz="3200" b="1" dirty="0" smtClean="0">
                <a:latin typeface="Arial" panose="020B0604020202020204" pitchFamily="34" charset="0"/>
                <a:cs typeface="Arial" panose="020B0604020202020204" pitchFamily="34" charset="0"/>
              </a:rPr>
              <a:t>low </a:t>
            </a:r>
            <a:r>
              <a:rPr lang="en-US" sz="3200" b="1" dirty="0">
                <a:latin typeface="Arial" panose="020B0604020202020204" pitchFamily="34" charset="0"/>
                <a:cs typeface="Arial" panose="020B0604020202020204" pitchFamily="34" charset="0"/>
              </a:rPr>
              <a:t>(Fan) </a:t>
            </a:r>
          </a:p>
        </p:txBody>
      </p:sp>
      <p:sp>
        <p:nvSpPr>
          <p:cNvPr id="5" name="TextBox 4">
            <a:extLst>
              <a:ext uri="{FF2B5EF4-FFF2-40B4-BE49-F238E27FC236}">
                <a16:creationId xmlns:a16="http://schemas.microsoft.com/office/drawing/2014/main" xmlns="" id="{C11F3C09-0C52-4F9B-ACBA-8BA87CDA9687}"/>
              </a:ext>
            </a:extLst>
          </p:cNvPr>
          <p:cNvSpPr txBox="1"/>
          <p:nvPr/>
        </p:nvSpPr>
        <p:spPr>
          <a:xfrm>
            <a:off x="-16723" y="584775"/>
            <a:ext cx="4664923" cy="320087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E8853">
                    <a:lumMod val="60000"/>
                    <a:lumOff val="40000"/>
                  </a:srgbClr>
                </a:solidFill>
                <a:effectLst/>
                <a:uLnTx/>
                <a:uFillTx/>
                <a:latin typeface="Arial" panose="020B0604020202020204" pitchFamily="34" charset="0"/>
                <a:ea typeface="+mn-ea"/>
                <a:cs typeface="Arial" panose="020B0604020202020204" pitchFamily="34" charset="0"/>
              </a:rPr>
              <a:t>Experimental Setup</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prstClr val="white">
                    <a:lumMod val="95000"/>
                  </a:prstClr>
                </a:solidFill>
                <a:latin typeface="Arial" panose="020B0604020202020204" pitchFamily="34" charset="0"/>
                <a:cs typeface="Arial" panose="020B0604020202020204" pitchFamily="34" charset="0"/>
              </a:rPr>
              <a:t>Used the </a:t>
            </a:r>
            <a:r>
              <a:rPr kumimoji="0" lang="en-US" sz="16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100 [mm] impedance tube and the channel 3 &amp; 4 microphones.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prstClr val="white">
                    <a:lumMod val="95000"/>
                  </a:prstClr>
                </a:solidFill>
                <a:latin typeface="Arial" panose="020B0604020202020204" pitchFamily="34" charset="0"/>
                <a:cs typeface="Arial" panose="020B0604020202020204" pitchFamily="34" charset="0"/>
              </a:rPr>
              <a:t>No speaker was used; the fan is the only source of sound.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prstClr val="white">
                    <a:lumMod val="95000"/>
                  </a:prstClr>
                </a:solidFill>
                <a:latin typeface="Arial" panose="020B0604020202020204" pitchFamily="34" charset="0"/>
                <a:cs typeface="Arial" panose="020B0604020202020204" pitchFamily="34" charset="0"/>
              </a:rPr>
              <a:t>F</a:t>
            </a:r>
            <a:r>
              <a:rPr kumimoji="0" lang="en-US" sz="16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an holder was placed into the impedance tube</a:t>
            </a:r>
            <a:r>
              <a:rPr lang="en-US" sz="1600" b="1" dirty="0">
                <a:solidFill>
                  <a:prstClr val="white">
                    <a:lumMod val="95000"/>
                  </a:prstClr>
                </a:solidFill>
                <a:latin typeface="Arial" panose="020B0604020202020204" pitchFamily="34" charset="0"/>
                <a:cs typeface="Arial" panose="020B0604020202020204" pitchFamily="34" charset="0"/>
              </a:rPr>
              <a:t> on the source-side of the sample.</a:t>
            </a:r>
            <a:endParaRPr kumimoji="0" lang="en-US" sz="16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E8853">
                    <a:lumMod val="60000"/>
                    <a:lumOff val="40000"/>
                  </a:srgbClr>
                </a:solidFill>
                <a:effectLst/>
                <a:uLnTx/>
                <a:uFillTx/>
                <a:latin typeface="Arial" panose="020B0604020202020204" pitchFamily="34" charset="0"/>
                <a:ea typeface="+mn-ea"/>
                <a:cs typeface="Arial" panose="020B0604020202020204" pitchFamily="34" charset="0"/>
              </a:rPr>
              <a:t>Results of New Sample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The </a:t>
            </a:r>
            <a:r>
              <a:rPr lang="en-US" sz="1600" b="1" dirty="0">
                <a:solidFill>
                  <a:prstClr val="white">
                    <a:lumMod val="95000"/>
                  </a:prstClr>
                </a:solidFill>
                <a:latin typeface="Arial" panose="020B0604020202020204" pitchFamily="34" charset="0"/>
                <a:cs typeface="Arial" panose="020B0604020202020204" pitchFamily="34" charset="0"/>
              </a:rPr>
              <a:t>Insertion</a:t>
            </a:r>
            <a:r>
              <a:rPr kumimoji="0" lang="en-US" sz="1600" b="1" i="0" u="none" strike="noStrike" kern="1200" cap="none" spc="0" normalizeH="0" baseline="0" noProof="0" dirty="0">
                <a:ln>
                  <a:noFill/>
                </a:ln>
                <a:solidFill>
                  <a:prstClr val="white">
                    <a:lumMod val="95000"/>
                  </a:prstClr>
                </a:solidFill>
                <a:effectLst/>
                <a:uLnTx/>
                <a:uFillTx/>
                <a:latin typeface="Arial" panose="020B0604020202020204" pitchFamily="34" charset="0"/>
                <a:ea typeface="+mn-ea"/>
                <a:cs typeface="Arial" panose="020B0604020202020204" pitchFamily="34" charset="0"/>
              </a:rPr>
              <a:t> Loss has a bandwidth of ~125 [Hz] and has a range from 925 [Hz] to 1050 [Hz].</a:t>
            </a:r>
          </a:p>
        </p:txBody>
      </p:sp>
      <p:sp>
        <p:nvSpPr>
          <p:cNvPr id="6" name="Rectangle 5">
            <a:extLst>
              <a:ext uri="{FF2B5EF4-FFF2-40B4-BE49-F238E27FC236}">
                <a16:creationId xmlns:a16="http://schemas.microsoft.com/office/drawing/2014/main" xmlns="" id="{9931605A-D56D-4BF2-9128-21B2ECDDE471}"/>
              </a:ext>
            </a:extLst>
          </p:cNvPr>
          <p:cNvSpPr/>
          <p:nvPr/>
        </p:nvSpPr>
        <p:spPr>
          <a:xfrm>
            <a:off x="0" y="3815605"/>
            <a:ext cx="4536635" cy="2708434"/>
          </a:xfrm>
          <a:prstGeom prst="rect">
            <a:avLst/>
          </a:prstGeom>
        </p:spPr>
        <p:txBody>
          <a:bodyPr wrap="square">
            <a:spAutoFit/>
          </a:bodyPr>
          <a:lstStyle/>
          <a:p>
            <a:pPr>
              <a:defRPr/>
            </a:pPr>
            <a:r>
              <a:rPr lang="en-US" sz="1600" b="1" i="1" dirty="0">
                <a:solidFill>
                  <a:schemeClr val="tx1">
                    <a:lumMod val="95000"/>
                  </a:schemeClr>
                </a:solidFill>
                <a:latin typeface="Arial" panose="020B0604020202020204" pitchFamily="34" charset="0"/>
                <a:cs typeface="Arial" panose="020B0604020202020204" pitchFamily="34" charset="0"/>
              </a:rPr>
              <a:t>Note:</a:t>
            </a:r>
          </a:p>
          <a:p>
            <a:pPr marL="342900" indent="-342900">
              <a:buFont typeface="Wingdings" panose="05000000000000000000" pitchFamily="2" charset="2"/>
              <a:buChar char="§"/>
              <a:defRPr/>
            </a:pPr>
            <a:r>
              <a:rPr lang="en-US" sz="1100" b="1" i="1" u="sng" dirty="0">
                <a:solidFill>
                  <a:schemeClr val="tx1">
                    <a:lumMod val="95000"/>
                  </a:schemeClr>
                </a:solidFill>
                <a:latin typeface="Arial" panose="020B0604020202020204" pitchFamily="34" charset="0"/>
                <a:cs typeface="Arial" panose="020B0604020202020204" pitchFamily="34" charset="0"/>
              </a:rPr>
              <a:t>Insertion Loss</a:t>
            </a:r>
            <a:r>
              <a:rPr lang="en-US" sz="1100" b="1" i="1" dirty="0">
                <a:solidFill>
                  <a:schemeClr val="tx1">
                    <a:lumMod val="95000"/>
                  </a:schemeClr>
                </a:solidFill>
                <a:latin typeface="Arial" panose="020B0604020202020204" pitchFamily="34" charset="0"/>
                <a:cs typeface="Arial" panose="020B0604020202020204" pitchFamily="34" charset="0"/>
              </a:rPr>
              <a:t> (this experiment) is the reciprocal ratio of the signal power delivered to a point due through an acoustical device to that of the signal power delivered to the same point before the acoustical device was inserted  </a:t>
            </a:r>
          </a:p>
          <a:p>
            <a:pPr marL="342900" indent="-342900">
              <a:buFont typeface="Wingdings" panose="05000000000000000000" pitchFamily="2" charset="2"/>
              <a:buChar char="§"/>
              <a:defRPr/>
            </a:pPr>
            <a:r>
              <a:rPr lang="en-US" sz="1100" b="1" i="1" u="sng" dirty="0">
                <a:solidFill>
                  <a:schemeClr val="tx1">
                    <a:lumMod val="95000"/>
                  </a:schemeClr>
                </a:solidFill>
                <a:latin typeface="Arial" panose="020B0604020202020204" pitchFamily="34" charset="0"/>
                <a:cs typeface="Arial" panose="020B0604020202020204" pitchFamily="34" charset="0"/>
              </a:rPr>
              <a:t>Transmission Loss</a:t>
            </a:r>
            <a:r>
              <a:rPr lang="en-US" sz="1100" b="1" i="1" dirty="0">
                <a:solidFill>
                  <a:schemeClr val="tx1">
                    <a:lumMod val="95000"/>
                  </a:schemeClr>
                </a:solidFill>
                <a:latin typeface="Arial" panose="020B0604020202020204" pitchFamily="34" charset="0"/>
                <a:cs typeface="Arial" panose="020B0604020202020204" pitchFamily="34" charset="0"/>
              </a:rPr>
              <a:t> (previous pages) is the difference between the “incident power on an acoustic device and that transmitted downstream into an anechoic termination” [1]. (“The decrease in power that occurs during transmission from one point to another”[2])</a:t>
            </a:r>
          </a:p>
          <a:p>
            <a:pPr lvl="0"/>
            <a:endParaRPr lang="en-US" sz="1100" b="1" i="1" dirty="0">
              <a:solidFill>
                <a:prstClr val="white">
                  <a:lumMod val="95000"/>
                </a:prstClr>
              </a:solidFill>
              <a:latin typeface="Arial" panose="020B0604020202020204" pitchFamily="34" charset="0"/>
              <a:cs typeface="Arial" panose="020B0604020202020204" pitchFamily="34" charset="0"/>
            </a:endParaRPr>
          </a:p>
          <a:p>
            <a:pPr lvl="0"/>
            <a:r>
              <a:rPr lang="en-US" sz="1100" b="1" i="1" dirty="0">
                <a:solidFill>
                  <a:prstClr val="white">
                    <a:lumMod val="95000"/>
                  </a:prstClr>
                </a:solidFill>
                <a:latin typeface="Arial" panose="020B0604020202020204" pitchFamily="34" charset="0"/>
                <a:cs typeface="Arial" panose="020B0604020202020204" pitchFamily="34" charset="0"/>
              </a:rPr>
              <a:t>[1] </a:t>
            </a:r>
            <a:r>
              <a:rPr lang="en-US" sz="1100" b="1" i="1" dirty="0">
                <a:solidFill>
                  <a:prstClr val="white">
                    <a:lumMod val="95000"/>
                  </a:prst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xmlns="" val="tx"/>
                    </a:ext>
                  </a:extLst>
                </a:hlinkClick>
              </a:rPr>
              <a:t>https://en.wikipedia.org/wiki/Transmission_loss_(duct_acoustics)</a:t>
            </a:r>
            <a:endParaRPr lang="en-US" sz="1100" b="1" i="1" dirty="0">
              <a:solidFill>
                <a:prstClr val="white">
                  <a:lumMod val="95000"/>
                </a:prstClr>
              </a:solidFill>
              <a:latin typeface="Arial" panose="020B0604020202020204" pitchFamily="34" charset="0"/>
              <a:cs typeface="Arial" panose="020B0604020202020204" pitchFamily="34" charset="0"/>
            </a:endParaRPr>
          </a:p>
          <a:p>
            <a:pPr lvl="0"/>
            <a:r>
              <a:rPr lang="en-US" sz="1100" b="1" i="1" dirty="0">
                <a:solidFill>
                  <a:prstClr val="white">
                    <a:lumMod val="95000"/>
                  </a:prstClr>
                </a:solidFill>
                <a:latin typeface="Arial" panose="020B0604020202020204" pitchFamily="34" charset="0"/>
                <a:cs typeface="Arial" panose="020B0604020202020204" pitchFamily="34" charset="0"/>
              </a:rPr>
              <a:t>[2] </a:t>
            </a:r>
            <a:r>
              <a:rPr lang="en-US" sz="1100" b="1" i="1" dirty="0">
                <a:solidFill>
                  <a:prstClr val="white">
                    <a:lumMod val="95000"/>
                  </a:prst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xmlns="" val="tx"/>
                    </a:ext>
                  </a:extLst>
                </a:hlinkClick>
              </a:rPr>
              <a:t>https://www.owenduffy.net/transmissionline/concept/iltl.htm</a:t>
            </a:r>
            <a:endParaRPr lang="en-US" sz="1100" b="1" i="1" dirty="0">
              <a:solidFill>
                <a:prstClr val="white">
                  <a:lumMod val="95000"/>
                </a:prstClr>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defRPr/>
            </a:pPr>
            <a:endParaRPr lang="en-US" sz="1100" b="1" i="1" dirty="0">
              <a:solidFill>
                <a:schemeClr val="tx1">
                  <a:lumMod val="95000"/>
                </a:schemeClr>
              </a:solidFill>
              <a:latin typeface="Arial" panose="020B0604020202020204" pitchFamily="34" charset="0"/>
              <a:cs typeface="Arial" panose="020B0604020202020204" pitchFamily="34" charset="0"/>
            </a:endParaRPr>
          </a:p>
        </p:txBody>
      </p:sp>
      <p:pic>
        <p:nvPicPr>
          <p:cNvPr id="13" name="Picture 12" descr="A screenshot of a computer screen&#10;&#10;Description generated with very high confidence">
            <a:extLst>
              <a:ext uri="{FF2B5EF4-FFF2-40B4-BE49-F238E27FC236}">
                <a16:creationId xmlns:a16="http://schemas.microsoft.com/office/drawing/2014/main" xmlns="" id="{3D1AE204-4169-453B-9E5D-8964A9A68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635" y="783277"/>
            <a:ext cx="7543800" cy="4075830"/>
          </a:xfrm>
          <a:prstGeom prst="rect">
            <a:avLst/>
          </a:prstGeom>
        </p:spPr>
      </p:pic>
      <p:sp>
        <p:nvSpPr>
          <p:cNvPr id="2" name="Footer Placeholder 1">
            <a:extLst>
              <a:ext uri="{FF2B5EF4-FFF2-40B4-BE49-F238E27FC236}">
                <a16:creationId xmlns:a16="http://schemas.microsoft.com/office/drawing/2014/main" xmlns="" id="{479EFDE6-7AD7-45CB-8413-F18C8251C671}"/>
              </a:ext>
            </a:extLst>
          </p:cNvPr>
          <p:cNvSpPr>
            <a:spLocks noGrp="1"/>
          </p:cNvSpPr>
          <p:nvPr>
            <p:ph type="ftr" sz="quarter" idx="11"/>
          </p:nvPr>
        </p:nvSpPr>
        <p:spPr>
          <a:xfrm>
            <a:off x="336275" y="6341476"/>
            <a:ext cx="7543800" cy="365125"/>
          </a:xfrm>
        </p:spPr>
        <p:txBody>
          <a:bodyPr/>
          <a:lstStyle/>
          <a:p>
            <a:r>
              <a:rPr lang="en-US" dirty="0">
                <a:solidFill>
                  <a:srgbClr val="FFFF00"/>
                </a:solidFill>
              </a:rPr>
              <a:t>26 Sep 2018 - NSF Center for Metamaterials Confidential Information</a:t>
            </a:r>
          </a:p>
        </p:txBody>
      </p:sp>
      <p:graphicFrame>
        <p:nvGraphicFramePr>
          <p:cNvPr id="8" name="Object 7">
            <a:extLst>
              <a:ext uri="{FF2B5EF4-FFF2-40B4-BE49-F238E27FC236}">
                <a16:creationId xmlns:a16="http://schemas.microsoft.com/office/drawing/2014/main" xmlns="" id="{E75717A7-71B0-430C-9D14-7D7F6E86857F}"/>
              </a:ext>
            </a:extLst>
          </p:cNvPr>
          <p:cNvGraphicFramePr>
            <a:graphicFrameLocks noChangeAspect="1"/>
          </p:cNvGraphicFramePr>
          <p:nvPr>
            <p:extLst>
              <p:ext uri="{D42A27DB-BD31-4B8C-83A1-F6EECF244321}">
                <p14:modId xmlns:p14="http://schemas.microsoft.com/office/powerpoint/2010/main" val="2306156706"/>
              </p:ext>
            </p:extLst>
          </p:nvPr>
        </p:nvGraphicFramePr>
        <p:xfrm>
          <a:off x="4408517" y="4358928"/>
          <a:ext cx="6795102" cy="1539719"/>
        </p:xfrm>
        <a:graphic>
          <a:graphicData uri="http://schemas.openxmlformats.org/presentationml/2006/ole">
            <mc:AlternateContent xmlns:mc="http://schemas.openxmlformats.org/markup-compatibility/2006">
              <mc:Choice xmlns:v="urn:schemas-microsoft-com:vml" Requires="v">
                <p:oleObj spid="_x0000_s2075" name="Chart" r:id="rId7" imgW="4572000" imgH="3657482" progId="MSGraph.Chart.8">
                  <p:embed/>
                </p:oleObj>
              </mc:Choice>
              <mc:Fallback>
                <p:oleObj name="Chart" r:id="rId7" imgW="4572000" imgH="3657482" progId="MSGraph.Chart.8">
                  <p:embed/>
                  <p:pic>
                    <p:nvPicPr>
                      <p:cNvPr id="2" name="Object 1">
                        <a:extLst>
                          <a:ext uri="{FF2B5EF4-FFF2-40B4-BE49-F238E27FC236}">
                            <a16:creationId xmlns:a16="http://schemas.microsoft.com/office/drawing/2014/main" xmlns="" id="{BA118BAA-3D16-47A9-AD68-B414F5D1EB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8517" y="4358928"/>
                        <a:ext cx="6795102" cy="1539719"/>
                      </a:xfrm>
                      <a:prstGeom prst="rect">
                        <a:avLst/>
                      </a:prstGeom>
                      <a:noFill/>
                      <a:ln w="9525">
                        <a:solidFill>
                          <a:srgbClr val="000000"/>
                        </a:solidFill>
                        <a:miter lim="800000"/>
                        <a:headEnd/>
                        <a:tailEnd/>
                      </a:ln>
                    </p:spPr>
                  </p:pic>
                </p:oleObj>
              </mc:Fallback>
            </mc:AlternateContent>
          </a:graphicData>
        </a:graphic>
      </p:graphicFrame>
      <p:sp>
        <p:nvSpPr>
          <p:cNvPr id="7" name="TextBox 6">
            <a:extLst>
              <a:ext uri="{FF2B5EF4-FFF2-40B4-BE49-F238E27FC236}">
                <a16:creationId xmlns:a16="http://schemas.microsoft.com/office/drawing/2014/main" xmlns="" id="{02EBE6FE-4665-4BF2-9379-5994462753C0}"/>
              </a:ext>
            </a:extLst>
          </p:cNvPr>
          <p:cNvSpPr txBox="1"/>
          <p:nvPr/>
        </p:nvSpPr>
        <p:spPr>
          <a:xfrm>
            <a:off x="7801761" y="4907214"/>
            <a:ext cx="3038011" cy="261610"/>
          </a:xfrm>
          <a:prstGeom prst="rect">
            <a:avLst/>
          </a:prstGeom>
          <a:noFill/>
        </p:spPr>
        <p:txBody>
          <a:bodyPr wrap="none" rtlCol="0">
            <a:spAutoFit/>
          </a:bodyPr>
          <a:lstStyle/>
          <a:p>
            <a:r>
              <a:rPr lang="en-US" sz="1100" dirty="0">
                <a:solidFill>
                  <a:schemeClr val="bg1"/>
                </a:solidFill>
                <a:latin typeface="Comic Sans MS" panose="030F0702030302020204" pitchFamily="66" charset="0"/>
              </a:rPr>
              <a:t>ASTM transmission loss from previous page</a:t>
            </a:r>
            <a:endParaRPr lang="en-US"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17342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graphicFrame>
        <p:nvGraphicFramePr>
          <p:cNvPr id="2" name="Table 1">
            <a:extLst>
              <a:ext uri="{FF2B5EF4-FFF2-40B4-BE49-F238E27FC236}">
                <a16:creationId xmlns:a16="http://schemas.microsoft.com/office/drawing/2014/main" xmlns="" id="{8F9A7637-54AC-4C90-8D2E-AD75522AE8FE}"/>
              </a:ext>
            </a:extLst>
          </p:cNvPr>
          <p:cNvGraphicFramePr>
            <a:graphicFrameLocks noGrp="1"/>
          </p:cNvGraphicFramePr>
          <p:nvPr>
            <p:extLst>
              <p:ext uri="{D42A27DB-BD31-4B8C-83A1-F6EECF244321}">
                <p14:modId xmlns:p14="http://schemas.microsoft.com/office/powerpoint/2010/main" val="2191565032"/>
              </p:ext>
            </p:extLst>
          </p:nvPr>
        </p:nvGraphicFramePr>
        <p:xfrm>
          <a:off x="458091" y="1389047"/>
          <a:ext cx="4914783" cy="1310640"/>
        </p:xfrm>
        <a:graphic>
          <a:graphicData uri="http://schemas.openxmlformats.org/drawingml/2006/table">
            <a:tbl>
              <a:tblPr firstRow="1" bandRow="1">
                <a:tableStyleId>{073A0DAA-6AF3-43AB-8588-CEC1D06C72B9}</a:tableStyleId>
              </a:tblPr>
              <a:tblGrid>
                <a:gridCol w="1942983">
                  <a:extLst>
                    <a:ext uri="{9D8B030D-6E8A-4147-A177-3AD203B41FA5}">
                      <a16:colId xmlns:a16="http://schemas.microsoft.com/office/drawing/2014/main" xmlns="" val="2251124504"/>
                    </a:ext>
                  </a:extLst>
                </a:gridCol>
                <a:gridCol w="2971800">
                  <a:extLst>
                    <a:ext uri="{9D8B030D-6E8A-4147-A177-3AD203B41FA5}">
                      <a16:colId xmlns:a16="http://schemas.microsoft.com/office/drawing/2014/main" xmlns="" val="3551935822"/>
                    </a:ext>
                  </a:extLst>
                </a:gridCol>
              </a:tblGrid>
              <a:tr h="548881">
                <a:tc>
                  <a:txBody>
                    <a:bodyPr/>
                    <a:lstStyle/>
                    <a:p>
                      <a:endParaRPr lang="en-US" sz="1600" dirty="0"/>
                    </a:p>
                  </a:txBody>
                  <a:tcPr/>
                </a:tc>
                <a:tc>
                  <a:txBody>
                    <a:bodyPr/>
                    <a:lstStyle/>
                    <a:p>
                      <a:pPr algn="ctr"/>
                      <a:r>
                        <a:rPr lang="en-US" sz="1600" dirty="0"/>
                        <a:t>12 V </a:t>
                      </a:r>
                    </a:p>
                    <a:p>
                      <a:pPr algn="ctr"/>
                      <a:r>
                        <a:rPr lang="en-US" sz="1600" dirty="0"/>
                        <a:t>(Fan Operating Voltage)</a:t>
                      </a:r>
                    </a:p>
                  </a:txBody>
                  <a:tcPr/>
                </a:tc>
                <a:extLst>
                  <a:ext uri="{0D108BD9-81ED-4DB2-BD59-A6C34878D82A}">
                    <a16:rowId xmlns:a16="http://schemas.microsoft.com/office/drawing/2014/main" xmlns="" val="543112028"/>
                  </a:ext>
                </a:extLst>
              </a:tr>
              <a:tr h="244270">
                <a:tc>
                  <a:txBody>
                    <a:bodyPr/>
                    <a:lstStyle/>
                    <a:p>
                      <a:pPr algn="ctr"/>
                      <a:r>
                        <a:rPr lang="en-US" sz="1800" b="1" dirty="0"/>
                        <a:t>Without Sample</a:t>
                      </a:r>
                    </a:p>
                  </a:txBody>
                  <a:tcPr/>
                </a:tc>
                <a:tc>
                  <a:txBody>
                    <a:bodyPr/>
                    <a:lstStyle/>
                    <a:p>
                      <a:pPr algn="ctr"/>
                      <a:r>
                        <a:rPr lang="en-US" sz="1600" dirty="0">
                          <a:latin typeface="Arial" panose="020B0604020202020204" pitchFamily="34" charset="0"/>
                          <a:cs typeface="Arial" panose="020B0604020202020204" pitchFamily="34" charset="0"/>
                        </a:rPr>
                        <a:t>1247 [Ft/min]</a:t>
                      </a:r>
                    </a:p>
                  </a:txBody>
                  <a:tcPr/>
                </a:tc>
                <a:extLst>
                  <a:ext uri="{0D108BD9-81ED-4DB2-BD59-A6C34878D82A}">
                    <a16:rowId xmlns:a16="http://schemas.microsoft.com/office/drawing/2014/main" xmlns="" val="4187754418"/>
                  </a:ext>
                </a:extLst>
              </a:tr>
              <a:tr h="343754">
                <a:tc>
                  <a:txBody>
                    <a:bodyPr/>
                    <a:lstStyle/>
                    <a:p>
                      <a:pPr algn="ctr"/>
                      <a:r>
                        <a:rPr lang="en-US" sz="1800" b="1" dirty="0"/>
                        <a:t>With Sample</a:t>
                      </a:r>
                    </a:p>
                  </a:txBody>
                  <a:tcPr/>
                </a:tc>
                <a:tc>
                  <a:txBody>
                    <a:bodyPr/>
                    <a:lstStyle/>
                    <a:p>
                      <a:pPr algn="ctr"/>
                      <a:r>
                        <a:rPr lang="en-US" sz="1600" dirty="0">
                          <a:latin typeface="Arial" panose="020B0604020202020204" pitchFamily="34" charset="0"/>
                          <a:cs typeface="Arial" panose="020B0604020202020204" pitchFamily="34" charset="0"/>
                        </a:rPr>
                        <a:t>301 [Ft/min]</a:t>
                      </a:r>
                    </a:p>
                  </a:txBody>
                  <a:tcPr/>
                </a:tc>
                <a:extLst>
                  <a:ext uri="{0D108BD9-81ED-4DB2-BD59-A6C34878D82A}">
                    <a16:rowId xmlns:a16="http://schemas.microsoft.com/office/drawing/2014/main" xmlns="" val="3980016829"/>
                  </a:ext>
                </a:extLst>
              </a:tr>
            </a:tbl>
          </a:graphicData>
        </a:graphic>
      </p:graphicFrame>
      <p:sp>
        <p:nvSpPr>
          <p:cNvPr id="5" name="TextBox 4">
            <a:extLst>
              <a:ext uri="{FF2B5EF4-FFF2-40B4-BE49-F238E27FC236}">
                <a16:creationId xmlns:a16="http://schemas.microsoft.com/office/drawing/2014/main" xmlns="" id="{8711FE45-23BE-4FCA-88CA-54B0A06E589E}"/>
              </a:ext>
            </a:extLst>
          </p:cNvPr>
          <p:cNvSpPr txBox="1"/>
          <p:nvPr/>
        </p:nvSpPr>
        <p:spPr>
          <a:xfrm>
            <a:off x="-15748" y="3163109"/>
            <a:ext cx="5953008"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75000"/>
                  </a:schemeClr>
                </a:solidFill>
                <a:latin typeface="Arial" panose="020B0604020202020204" pitchFamily="34" charset="0"/>
                <a:cs typeface="Arial" panose="020B0604020202020204" pitchFamily="34" charset="0"/>
              </a:rPr>
              <a:t>Assuming uniform flow (maybe not a good assumption), only ~24% of the air flow from the fan gets through the sample.</a:t>
            </a:r>
          </a:p>
          <a:p>
            <a:pPr marL="285750" indent="-285750">
              <a:buFont typeface="Arial" panose="020B0604020202020204" pitchFamily="34" charset="0"/>
              <a:buChar char="•"/>
            </a:pPr>
            <a:r>
              <a:rPr lang="en-US" b="1" dirty="0">
                <a:solidFill>
                  <a:schemeClr val="tx1">
                    <a:lumMod val="75000"/>
                  </a:schemeClr>
                </a:solidFill>
                <a:latin typeface="Arial" panose="020B0604020202020204" pitchFamily="34" charset="0"/>
                <a:cs typeface="Arial" panose="020B0604020202020204" pitchFamily="34" charset="0"/>
              </a:rPr>
              <a:t>However, the area of the waveguide openings in only 11% of the face of the sample, so 24% is pretty good by comparison.</a:t>
            </a:r>
          </a:p>
          <a:p>
            <a:pPr marL="285750" indent="-285750">
              <a:buFont typeface="Arial" panose="020B0604020202020204" pitchFamily="34" charset="0"/>
              <a:buChar char="•"/>
            </a:pPr>
            <a:r>
              <a:rPr lang="en-US" b="1" dirty="0">
                <a:solidFill>
                  <a:schemeClr val="tx1">
                    <a:lumMod val="75000"/>
                  </a:schemeClr>
                </a:solidFill>
                <a:latin typeface="Arial" panose="020B0604020202020204" pitchFamily="34" charset="0"/>
                <a:cs typeface="Arial" panose="020B0604020202020204" pitchFamily="34" charset="0"/>
              </a:rPr>
              <a:t>The new sample design attempts to improve the flow by providing tapered flow channels covering the entire face of the sample.</a:t>
            </a:r>
          </a:p>
        </p:txBody>
      </p:sp>
      <p:sp>
        <p:nvSpPr>
          <p:cNvPr id="9" name="TextBox 8">
            <a:extLst>
              <a:ext uri="{FF2B5EF4-FFF2-40B4-BE49-F238E27FC236}">
                <a16:creationId xmlns:a16="http://schemas.microsoft.com/office/drawing/2014/main" xmlns="" id="{54D190B4-A682-4768-8BA6-1A27FC13754E}"/>
              </a:ext>
            </a:extLst>
          </p:cNvPr>
          <p:cNvSpPr txBox="1"/>
          <p:nvPr/>
        </p:nvSpPr>
        <p:spPr>
          <a:xfrm>
            <a:off x="1768572" y="-51429"/>
            <a:ext cx="8640830"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Anemometer Flow Measurements</a:t>
            </a:r>
          </a:p>
        </p:txBody>
      </p:sp>
      <p:pic>
        <p:nvPicPr>
          <p:cNvPr id="43" name="Picture 42" descr="A close up of a sign&#10;&#10;Description generated with high confidence">
            <a:extLst>
              <a:ext uri="{FF2B5EF4-FFF2-40B4-BE49-F238E27FC236}">
                <a16:creationId xmlns:a16="http://schemas.microsoft.com/office/drawing/2014/main" xmlns="" id="{6ED36333-5EB6-4AA7-B85F-8557BAFF3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945" y="776706"/>
            <a:ext cx="5953008" cy="4772806"/>
          </a:xfrm>
          <a:prstGeom prst="rect">
            <a:avLst/>
          </a:prstGeom>
        </p:spPr>
      </p:pic>
      <p:sp>
        <p:nvSpPr>
          <p:cNvPr id="4" name="Footer Placeholder 3">
            <a:extLst>
              <a:ext uri="{FF2B5EF4-FFF2-40B4-BE49-F238E27FC236}">
                <a16:creationId xmlns:a16="http://schemas.microsoft.com/office/drawing/2014/main" xmlns="" id="{D9C053A2-40D6-4132-A87A-BEA52BACE103}"/>
              </a:ext>
            </a:extLst>
          </p:cNvPr>
          <p:cNvSpPr>
            <a:spLocks noGrp="1"/>
          </p:cNvSpPr>
          <p:nvPr>
            <p:ph type="ftr" sz="quarter" idx="11"/>
          </p:nvPr>
        </p:nvSpPr>
        <p:spPr>
          <a:xfrm>
            <a:off x="336275" y="6405213"/>
            <a:ext cx="7543800" cy="365125"/>
          </a:xfrm>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153246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10" name="TextBox 9">
            <a:extLst>
              <a:ext uri="{FF2B5EF4-FFF2-40B4-BE49-F238E27FC236}">
                <a16:creationId xmlns:a16="http://schemas.microsoft.com/office/drawing/2014/main" xmlns="" id="{1A826F32-3BA3-4661-8B6A-9B37C2CF031A}"/>
              </a:ext>
            </a:extLst>
          </p:cNvPr>
          <p:cNvSpPr txBox="1"/>
          <p:nvPr/>
        </p:nvSpPr>
        <p:spPr>
          <a:xfrm>
            <a:off x="1775585" y="-30940"/>
            <a:ext cx="8640830" cy="523220"/>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New flow-enhanced design</a:t>
            </a:r>
          </a:p>
        </p:txBody>
      </p:sp>
      <p:sp>
        <p:nvSpPr>
          <p:cNvPr id="15" name="TextBox 14">
            <a:extLst>
              <a:ext uri="{FF2B5EF4-FFF2-40B4-BE49-F238E27FC236}">
                <a16:creationId xmlns:a16="http://schemas.microsoft.com/office/drawing/2014/main" xmlns="" id="{E13139E1-2E82-4E4C-A64C-A9CC65C1CBED}"/>
              </a:ext>
            </a:extLst>
          </p:cNvPr>
          <p:cNvSpPr txBox="1"/>
          <p:nvPr/>
        </p:nvSpPr>
        <p:spPr>
          <a:xfrm>
            <a:off x="133349" y="751004"/>
            <a:ext cx="5400675"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2"/>
                </a:solidFill>
                <a:latin typeface="Arial" panose="020B0604020202020204" pitchFamily="34" charset="0"/>
                <a:cs typeface="Arial" panose="020B0604020202020204" pitchFamily="34" charset="0"/>
              </a:rPr>
              <a:t>The tapered input channel serves as a nozzle and should allow for a higher fraction of air to flow through the waveguides</a:t>
            </a:r>
          </a:p>
          <a:p>
            <a:pPr marL="285750" indent="-285750">
              <a:buFont typeface="Arial" panose="020B0604020202020204" pitchFamily="34" charset="0"/>
              <a:buChar char="•"/>
            </a:pPr>
            <a:r>
              <a:rPr lang="en-US" b="1" dirty="0">
                <a:solidFill>
                  <a:schemeClr val="tx2"/>
                </a:solidFill>
                <a:latin typeface="Arial" panose="020B0604020202020204" pitchFamily="34" charset="0"/>
                <a:cs typeface="Arial" panose="020B0604020202020204" pitchFamily="34" charset="0"/>
              </a:rPr>
              <a:t>Increasing the depth of the tapered section should decrease drag, but at the expense of overall sample size.</a:t>
            </a:r>
          </a:p>
        </p:txBody>
      </p:sp>
      <p:grpSp>
        <p:nvGrpSpPr>
          <p:cNvPr id="20" name="Group 19">
            <a:extLst>
              <a:ext uri="{FF2B5EF4-FFF2-40B4-BE49-F238E27FC236}">
                <a16:creationId xmlns:a16="http://schemas.microsoft.com/office/drawing/2014/main" xmlns="" id="{FE886E45-DB91-4A11-849F-DF71BF151349}"/>
              </a:ext>
            </a:extLst>
          </p:cNvPr>
          <p:cNvGrpSpPr/>
          <p:nvPr/>
        </p:nvGrpSpPr>
        <p:grpSpPr>
          <a:xfrm>
            <a:off x="142992" y="3318052"/>
            <a:ext cx="6083112" cy="3085011"/>
            <a:chOff x="142992" y="3209211"/>
            <a:chExt cx="6083112" cy="3085011"/>
          </a:xfrm>
        </p:grpSpPr>
        <p:pic>
          <p:nvPicPr>
            <p:cNvPr id="6" name="Picture 5" descr="A picture containing black&#10;&#10;Description generated with very high confidence">
              <a:extLst>
                <a:ext uri="{FF2B5EF4-FFF2-40B4-BE49-F238E27FC236}">
                  <a16:creationId xmlns:a16="http://schemas.microsoft.com/office/drawing/2014/main" xmlns="" id="{224BAD35-122E-4406-9BE5-FCCC373AAD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352" t="29444" r="9260" b="11389"/>
            <a:stretch/>
          </p:blipFill>
          <p:spPr>
            <a:xfrm>
              <a:off x="142992" y="3798672"/>
              <a:ext cx="2583002" cy="2495550"/>
            </a:xfrm>
            <a:prstGeom prst="rect">
              <a:avLst/>
            </a:prstGeom>
          </p:spPr>
        </p:pic>
        <p:sp>
          <p:nvSpPr>
            <p:cNvPr id="12" name="TextBox 11">
              <a:extLst>
                <a:ext uri="{FF2B5EF4-FFF2-40B4-BE49-F238E27FC236}">
                  <a16:creationId xmlns:a16="http://schemas.microsoft.com/office/drawing/2014/main" xmlns="" id="{D85B221D-3C60-4DC5-9C14-F380AD00D23C}"/>
                </a:ext>
              </a:extLst>
            </p:cNvPr>
            <p:cNvSpPr txBox="1"/>
            <p:nvPr/>
          </p:nvSpPr>
          <p:spPr>
            <a:xfrm>
              <a:off x="1153412" y="3209211"/>
              <a:ext cx="3674238" cy="439578"/>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New Design 3D Model</a:t>
              </a:r>
            </a:p>
          </p:txBody>
        </p:sp>
        <p:pic>
          <p:nvPicPr>
            <p:cNvPr id="18" name="Picture 17" descr="A hand holding a black umbrella&#10;&#10;Description generated with very high confidence">
              <a:extLst>
                <a:ext uri="{FF2B5EF4-FFF2-40B4-BE49-F238E27FC236}">
                  <a16:creationId xmlns:a16="http://schemas.microsoft.com/office/drawing/2014/main" xmlns="" id="{6618AB36-335E-40EE-A694-437ED0CD850C}"/>
                </a:ext>
              </a:extLst>
            </p:cNvPr>
            <p:cNvPicPr>
              <a:picLocks noChangeAspect="1"/>
            </p:cNvPicPr>
            <p:nvPr/>
          </p:nvPicPr>
          <p:blipFill rotWithShape="1">
            <a:blip r:embed="rId4">
              <a:extLst>
                <a:ext uri="{28A0092B-C50C-407E-A947-70E740481C1C}">
                  <a14:useLocalDpi xmlns:a14="http://schemas.microsoft.com/office/drawing/2010/main" val="0"/>
                </a:ext>
              </a:extLst>
            </a:blip>
            <a:srcRect l="9630" t="21528" r="8888" b="29444"/>
            <a:stretch/>
          </p:blipFill>
          <p:spPr>
            <a:xfrm>
              <a:off x="3115504" y="3798672"/>
              <a:ext cx="3110600" cy="2495550"/>
            </a:xfrm>
            <a:prstGeom prst="rect">
              <a:avLst/>
            </a:prstGeom>
          </p:spPr>
        </p:pic>
      </p:grpSp>
      <p:grpSp>
        <p:nvGrpSpPr>
          <p:cNvPr id="21" name="Group 20">
            <a:extLst>
              <a:ext uri="{FF2B5EF4-FFF2-40B4-BE49-F238E27FC236}">
                <a16:creationId xmlns:a16="http://schemas.microsoft.com/office/drawing/2014/main" xmlns="" id="{C558126C-E72E-4420-B86B-6DCE8D586126}"/>
              </a:ext>
            </a:extLst>
          </p:cNvPr>
          <p:cNvGrpSpPr/>
          <p:nvPr/>
        </p:nvGrpSpPr>
        <p:grpSpPr>
          <a:xfrm>
            <a:off x="6652470" y="626196"/>
            <a:ext cx="5120052" cy="4912576"/>
            <a:chOff x="6652470" y="626196"/>
            <a:chExt cx="5120052" cy="4912576"/>
          </a:xfrm>
        </p:grpSpPr>
        <p:pic>
          <p:nvPicPr>
            <p:cNvPr id="5" name="Picture 4">
              <a:extLst>
                <a:ext uri="{FF2B5EF4-FFF2-40B4-BE49-F238E27FC236}">
                  <a16:creationId xmlns:a16="http://schemas.microsoft.com/office/drawing/2014/main" xmlns="" id="{2D64A458-11AE-4C52-B4FD-CA4851730970}"/>
                </a:ext>
              </a:extLst>
            </p:cNvPr>
            <p:cNvPicPr>
              <a:picLocks noChangeAspect="1"/>
            </p:cNvPicPr>
            <p:nvPr/>
          </p:nvPicPr>
          <p:blipFill rotWithShape="1">
            <a:blip r:embed="rId5">
              <a:extLst>
                <a:ext uri="{28A0092B-C50C-407E-A947-70E740481C1C}">
                  <a14:useLocalDpi xmlns:a14="http://schemas.microsoft.com/office/drawing/2010/main" val="0"/>
                </a:ext>
              </a:extLst>
            </a:blip>
            <a:srcRect l="6528"/>
            <a:stretch/>
          </p:blipFill>
          <p:spPr>
            <a:xfrm>
              <a:off x="6820787" y="1168273"/>
              <a:ext cx="2361313" cy="2281367"/>
            </a:xfrm>
            <a:prstGeom prst="rect">
              <a:avLst/>
            </a:prstGeom>
          </p:spPr>
        </p:pic>
        <p:pic>
          <p:nvPicPr>
            <p:cNvPr id="7" name="Picture 6" descr="A picture containing umbrella&#10;&#10;Description generated with high confidence">
              <a:extLst>
                <a:ext uri="{FF2B5EF4-FFF2-40B4-BE49-F238E27FC236}">
                  <a16:creationId xmlns:a16="http://schemas.microsoft.com/office/drawing/2014/main" xmlns="" id="{5627B669-F534-4FDC-AE57-EB89A96EF5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74840" y="1168273"/>
              <a:ext cx="2197682" cy="2260727"/>
            </a:xfrm>
            <a:prstGeom prst="rect">
              <a:avLst/>
            </a:prstGeom>
          </p:spPr>
        </p:pic>
        <p:pic>
          <p:nvPicPr>
            <p:cNvPr id="11" name="Picture 10">
              <a:extLst>
                <a:ext uri="{FF2B5EF4-FFF2-40B4-BE49-F238E27FC236}">
                  <a16:creationId xmlns:a16="http://schemas.microsoft.com/office/drawing/2014/main" xmlns="" id="{3DF2C99A-C297-4879-9C6D-CF6E26E5776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660" y="3570982"/>
              <a:ext cx="2088755" cy="1967790"/>
            </a:xfrm>
            <a:prstGeom prst="rect">
              <a:avLst/>
            </a:prstGeom>
          </p:spPr>
        </p:pic>
        <p:sp>
          <p:nvSpPr>
            <p:cNvPr id="19" name="TextBox 18">
              <a:extLst>
                <a:ext uri="{FF2B5EF4-FFF2-40B4-BE49-F238E27FC236}">
                  <a16:creationId xmlns:a16="http://schemas.microsoft.com/office/drawing/2014/main" xmlns="" id="{7D2F463B-E16C-4900-89D4-6F07F210ED8B}"/>
                </a:ext>
              </a:extLst>
            </p:cNvPr>
            <p:cNvSpPr txBox="1"/>
            <p:nvPr/>
          </p:nvSpPr>
          <p:spPr>
            <a:xfrm>
              <a:off x="6652470" y="626196"/>
              <a:ext cx="5017666" cy="461665"/>
            </a:xfrm>
            <a:prstGeom prst="rect">
              <a:avLst/>
            </a:prstGeom>
            <a:noFill/>
          </p:spPr>
          <p:txBody>
            <a:bodyPr wrap="square" rtlCol="0">
              <a:spAutoFit/>
            </a:bodyPr>
            <a:lstStyle/>
            <a:p>
              <a:pPr algn="ctr"/>
              <a:r>
                <a:rPr lang="en-US" sz="2400" b="1" dirty="0">
                  <a:solidFill>
                    <a:schemeClr val="tx2"/>
                  </a:solidFill>
                  <a:latin typeface="Arial" panose="020B0604020202020204" pitchFamily="34" charset="0"/>
                  <a:cs typeface="Arial" panose="020B0604020202020204" pitchFamily="34" charset="0"/>
                </a:rPr>
                <a:t>New Design SolidWorks® Model</a:t>
              </a:r>
            </a:p>
          </p:txBody>
        </p:sp>
      </p:grpSp>
      <p:sp>
        <p:nvSpPr>
          <p:cNvPr id="2" name="Footer Placeholder 1">
            <a:extLst>
              <a:ext uri="{FF2B5EF4-FFF2-40B4-BE49-F238E27FC236}">
                <a16:creationId xmlns:a16="http://schemas.microsoft.com/office/drawing/2014/main" xmlns="" id="{BE0FBF28-50D4-4312-94A6-5559CCD8ECEB}"/>
              </a:ext>
            </a:extLst>
          </p:cNvPr>
          <p:cNvSpPr>
            <a:spLocks noGrp="1"/>
          </p:cNvSpPr>
          <p:nvPr>
            <p:ph type="ftr" sz="quarter" idx="11"/>
          </p:nvPr>
        </p:nvSpPr>
        <p:spPr>
          <a:xfrm>
            <a:off x="457643" y="6452181"/>
            <a:ext cx="7543800" cy="365125"/>
          </a:xfrm>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2821042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FB31D509-3DFB-4F12-94D9-9AE8FC2C5E51}"/>
              </a:ext>
            </a:extLst>
          </p:cNvPr>
          <p:cNvSpPr txBox="1"/>
          <p:nvPr/>
        </p:nvSpPr>
        <p:spPr>
          <a:xfrm>
            <a:off x="2333625" y="0"/>
            <a:ext cx="6264035"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COMSOL® Simulations</a:t>
            </a:r>
          </a:p>
        </p:txBody>
      </p:sp>
      <p:grpSp>
        <p:nvGrpSpPr>
          <p:cNvPr id="9" name="Group 8">
            <a:extLst>
              <a:ext uri="{FF2B5EF4-FFF2-40B4-BE49-F238E27FC236}">
                <a16:creationId xmlns:a16="http://schemas.microsoft.com/office/drawing/2014/main" xmlns="" id="{907607EA-C551-43A7-8E55-AD13190E11D8}"/>
              </a:ext>
            </a:extLst>
          </p:cNvPr>
          <p:cNvGrpSpPr/>
          <p:nvPr/>
        </p:nvGrpSpPr>
        <p:grpSpPr>
          <a:xfrm>
            <a:off x="0" y="711069"/>
            <a:ext cx="4542660" cy="5857252"/>
            <a:chOff x="37983" y="1032821"/>
            <a:chExt cx="4542660" cy="5857252"/>
          </a:xfrm>
        </p:grpSpPr>
        <p:pic>
          <p:nvPicPr>
            <p:cNvPr id="5" name="Picture 4">
              <a:extLst>
                <a:ext uri="{FF2B5EF4-FFF2-40B4-BE49-F238E27FC236}">
                  <a16:creationId xmlns:a16="http://schemas.microsoft.com/office/drawing/2014/main" xmlns="" id="{9DE68286-DC0F-45AE-BC1D-BED8A2749438}"/>
                </a:ext>
              </a:extLst>
            </p:cNvPr>
            <p:cNvPicPr>
              <a:picLocks noChangeAspect="1"/>
            </p:cNvPicPr>
            <p:nvPr/>
          </p:nvPicPr>
          <p:blipFill rotWithShape="1">
            <a:blip r:embed="rId3">
              <a:extLst>
                <a:ext uri="{28A0092B-C50C-407E-A947-70E740481C1C}">
                  <a14:useLocalDpi xmlns:a14="http://schemas.microsoft.com/office/drawing/2010/main" val="0"/>
                </a:ext>
              </a:extLst>
            </a:blip>
            <a:srcRect l="29778" t="23907" r="28594" b="23931"/>
            <a:stretch/>
          </p:blipFill>
          <p:spPr>
            <a:xfrm>
              <a:off x="411174" y="1466972"/>
              <a:ext cx="2902669" cy="2228727"/>
            </a:xfrm>
            <a:prstGeom prst="rect">
              <a:avLst/>
            </a:prstGeom>
          </p:spPr>
        </p:pic>
        <p:sp>
          <p:nvSpPr>
            <p:cNvPr id="2" name="TextBox 1">
              <a:extLst>
                <a:ext uri="{FF2B5EF4-FFF2-40B4-BE49-F238E27FC236}">
                  <a16:creationId xmlns:a16="http://schemas.microsoft.com/office/drawing/2014/main" xmlns="" id="{285AE26C-A8A8-4713-B5FC-1E0FCBE1CAD8}"/>
                </a:ext>
              </a:extLst>
            </p:cNvPr>
            <p:cNvSpPr txBox="1"/>
            <p:nvPr/>
          </p:nvSpPr>
          <p:spPr>
            <a:xfrm>
              <a:off x="180975" y="1032821"/>
              <a:ext cx="43996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COMSOL® Model for New Sample</a:t>
              </a:r>
            </a:p>
          </p:txBody>
        </p:sp>
        <p:sp>
          <p:nvSpPr>
            <p:cNvPr id="6" name="TextBox 5">
              <a:extLst>
                <a:ext uri="{FF2B5EF4-FFF2-40B4-BE49-F238E27FC236}">
                  <a16:creationId xmlns:a16="http://schemas.microsoft.com/office/drawing/2014/main" xmlns="" id="{C851916B-B38A-49F2-A7DF-38BCD4886FE7}"/>
                </a:ext>
              </a:extLst>
            </p:cNvPr>
            <p:cNvSpPr txBox="1"/>
            <p:nvPr/>
          </p:nvSpPr>
          <p:spPr>
            <a:xfrm>
              <a:off x="37983" y="3750752"/>
              <a:ext cx="3732756" cy="3139321"/>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Initial COMSOL® results</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Resonance Peak is seen at:</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 1000 [Hz]</a:t>
              </a:r>
            </a:p>
            <a:p>
              <a:pPr marL="800100" lvl="1" indent="-342900">
                <a:buFont typeface="Arial" panose="020B0604020202020204" pitchFamily="34" charset="0"/>
                <a:buChar char="•"/>
              </a:pPr>
              <a:r>
                <a:rPr lang="en-US" b="1" dirty="0">
                  <a:latin typeface="Arial" panose="020B0604020202020204" pitchFamily="34" charset="0"/>
                  <a:cs typeface="Arial" panose="020B0604020202020204" pitchFamily="34" charset="0"/>
                </a:rPr>
                <a:t>~ 800 [Hz]</a:t>
              </a:r>
            </a:p>
            <a:p>
              <a:pPr marL="800100" lvl="1" indent="-34290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Volume of the inner and outer resonators are slightly different in first iteration.</a:t>
              </a: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This was due to an oversight when making the SolidWorks model</a:t>
              </a:r>
            </a:p>
          </p:txBody>
        </p:sp>
        <p:sp>
          <p:nvSpPr>
            <p:cNvPr id="7" name="TextBox 6">
              <a:extLst>
                <a:ext uri="{FF2B5EF4-FFF2-40B4-BE49-F238E27FC236}">
                  <a16:creationId xmlns:a16="http://schemas.microsoft.com/office/drawing/2014/main" xmlns="" id="{9E7084D2-9955-40BB-A6B5-113005D77D45}"/>
                </a:ext>
              </a:extLst>
            </p:cNvPr>
            <p:cNvSpPr txBox="1"/>
            <p:nvPr/>
          </p:nvSpPr>
          <p:spPr>
            <a:xfrm>
              <a:off x="1431775" y="1552600"/>
              <a:ext cx="1803699" cy="338554"/>
            </a:xfrm>
            <a:prstGeom prst="rect">
              <a:avLst/>
            </a:prstGeom>
            <a:noFill/>
          </p:spPr>
          <p:txBody>
            <a:bodyPr wrap="none" rtlCol="0">
              <a:spAutoFit/>
            </a:bodyPr>
            <a:lstStyle/>
            <a:p>
              <a:r>
                <a:rPr lang="en-US" sz="1600" b="1" dirty="0">
                  <a:solidFill>
                    <a:srgbClr val="CC0000"/>
                  </a:solidFill>
                  <a:latin typeface="Arial" panose="020B0604020202020204" pitchFamily="34" charset="0"/>
                  <a:cs typeface="Arial" panose="020B0604020202020204" pitchFamily="34" charset="0"/>
                </a:rPr>
                <a:t>Outer Resonator</a:t>
              </a:r>
            </a:p>
          </p:txBody>
        </p:sp>
        <p:sp>
          <p:nvSpPr>
            <p:cNvPr id="8" name="TextBox 7">
              <a:extLst>
                <a:ext uri="{FF2B5EF4-FFF2-40B4-BE49-F238E27FC236}">
                  <a16:creationId xmlns:a16="http://schemas.microsoft.com/office/drawing/2014/main" xmlns="" id="{0FC3309A-47E3-431B-9860-658DD57F632A}"/>
                </a:ext>
              </a:extLst>
            </p:cNvPr>
            <p:cNvSpPr txBox="1"/>
            <p:nvPr/>
          </p:nvSpPr>
          <p:spPr>
            <a:xfrm>
              <a:off x="1202021" y="3074421"/>
              <a:ext cx="1757212" cy="338554"/>
            </a:xfrm>
            <a:prstGeom prst="rect">
              <a:avLst/>
            </a:prstGeom>
            <a:noFill/>
          </p:spPr>
          <p:txBody>
            <a:bodyPr wrap="none" rtlCol="0">
              <a:spAutoFit/>
            </a:bodyPr>
            <a:lstStyle/>
            <a:p>
              <a:r>
                <a:rPr lang="en-US" sz="1600" b="1" dirty="0">
                  <a:solidFill>
                    <a:schemeClr val="accent2"/>
                  </a:solidFill>
                  <a:latin typeface="Arial" panose="020B0604020202020204" pitchFamily="34" charset="0"/>
                  <a:cs typeface="Arial" panose="020B0604020202020204" pitchFamily="34" charset="0"/>
                </a:rPr>
                <a:t>Inner Resonator</a:t>
              </a:r>
            </a:p>
          </p:txBody>
        </p:sp>
      </p:grpSp>
      <p:sp>
        <p:nvSpPr>
          <p:cNvPr id="10" name="TextBox 9">
            <a:extLst>
              <a:ext uri="{FF2B5EF4-FFF2-40B4-BE49-F238E27FC236}">
                <a16:creationId xmlns:a16="http://schemas.microsoft.com/office/drawing/2014/main" xmlns="" id="{88C509AB-09A0-48E4-9A5D-691C90249CAD}"/>
              </a:ext>
            </a:extLst>
          </p:cNvPr>
          <p:cNvSpPr txBox="1"/>
          <p:nvPr/>
        </p:nvSpPr>
        <p:spPr>
          <a:xfrm>
            <a:off x="4542660" y="581660"/>
            <a:ext cx="8595707"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New COMSOL® Software</a:t>
            </a:r>
          </a:p>
          <a:p>
            <a:pPr marL="742950" lvl="1" indent="-285750">
              <a:buFont typeface="Arial" panose="020B0604020202020204" pitchFamily="34" charset="0"/>
              <a:buChar char="•"/>
            </a:pPr>
            <a:r>
              <a:rPr lang="en-US" b="1" dirty="0" err="1">
                <a:solidFill>
                  <a:schemeClr val="accent2">
                    <a:lumMod val="20000"/>
                    <a:lumOff val="80000"/>
                  </a:schemeClr>
                </a:solidFill>
                <a:latin typeface="Arial" panose="020B0604020202020204" pitchFamily="34" charset="0"/>
                <a:cs typeface="Arial" panose="020B0604020202020204" pitchFamily="34" charset="0"/>
              </a:rPr>
              <a:t>LiveLink</a:t>
            </a:r>
            <a:r>
              <a:rPr lang="en-US" b="1" baseline="30000" dirty="0" err="1">
                <a:solidFill>
                  <a:schemeClr val="accent2">
                    <a:lumMod val="20000"/>
                    <a:lumOff val="80000"/>
                  </a:schemeClr>
                </a:solidFill>
                <a:latin typeface="Arial" panose="020B0604020202020204" pitchFamily="34" charset="0"/>
                <a:cs typeface="Arial" panose="020B0604020202020204" pitchFamily="34" charset="0"/>
              </a:rPr>
              <a:t>TM</a:t>
            </a:r>
            <a:r>
              <a:rPr lang="en-US" b="1" dirty="0">
                <a:solidFill>
                  <a:schemeClr val="accent2">
                    <a:lumMod val="20000"/>
                    <a:lumOff val="80000"/>
                  </a:schemeClr>
                </a:solidFill>
                <a:latin typeface="Arial" panose="020B0604020202020204" pitchFamily="34" charset="0"/>
                <a:cs typeface="Arial" panose="020B0604020202020204" pitchFamily="34" charset="0"/>
              </a:rPr>
              <a:t> for SolidWorks®</a:t>
            </a:r>
          </a:p>
          <a:p>
            <a:pPr marL="1200150" lvl="2"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Load SolidWorks® files natively into COMSOL®</a:t>
            </a:r>
          </a:p>
          <a:p>
            <a:pPr marL="1200150" lvl="2"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Edit the SolidWorks® files in COMSOL®</a:t>
            </a:r>
          </a:p>
          <a:p>
            <a:pPr marL="742950" lvl="1"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Upcoming Simulations</a:t>
            </a:r>
          </a:p>
          <a:p>
            <a:pPr marL="742950" lvl="1"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Simulation for the current sample design and the </a:t>
            </a:r>
            <a:r>
              <a:rPr lang="en-US" b="1" dirty="0" smtClean="0">
                <a:solidFill>
                  <a:schemeClr val="accent2">
                    <a:lumMod val="20000"/>
                    <a:lumOff val="80000"/>
                  </a:schemeClr>
                </a:solidFill>
                <a:latin typeface="Arial" panose="020B0604020202020204" pitchFamily="34" charset="0"/>
                <a:cs typeface="Arial" panose="020B0604020202020204" pitchFamily="34" charset="0"/>
              </a:rPr>
              <a:t>new</a:t>
            </a:r>
          </a:p>
          <a:p>
            <a:pPr lvl="1"/>
            <a:r>
              <a:rPr lang="en-US" b="1" dirty="0">
                <a:solidFill>
                  <a:schemeClr val="accent2">
                    <a:lumMod val="20000"/>
                    <a:lumOff val="80000"/>
                  </a:schemeClr>
                </a:solidFill>
                <a:latin typeface="Arial" panose="020B0604020202020204" pitchFamily="34" charset="0"/>
                <a:cs typeface="Arial" panose="020B0604020202020204" pitchFamily="34" charset="0"/>
              </a:rPr>
              <a:t> </a:t>
            </a:r>
            <a:r>
              <a:rPr lang="en-US" b="1" dirty="0" smtClean="0">
                <a:solidFill>
                  <a:schemeClr val="accent2">
                    <a:lumMod val="20000"/>
                    <a:lumOff val="80000"/>
                  </a:schemeClr>
                </a:solidFill>
                <a:latin typeface="Arial" panose="020B0604020202020204" pitchFamily="34" charset="0"/>
                <a:cs typeface="Arial" panose="020B0604020202020204" pitchFamily="34" charset="0"/>
              </a:rPr>
              <a:t>   flow-enhanced </a:t>
            </a:r>
            <a:r>
              <a:rPr lang="en-US" b="1" dirty="0">
                <a:solidFill>
                  <a:schemeClr val="accent2">
                    <a:lumMod val="20000"/>
                    <a:lumOff val="80000"/>
                  </a:schemeClr>
                </a:solidFill>
                <a:latin typeface="Arial" panose="020B0604020202020204" pitchFamily="34" charset="0"/>
                <a:cs typeface="Arial" panose="020B0604020202020204" pitchFamily="34" charset="0"/>
              </a:rPr>
              <a:t>design</a:t>
            </a:r>
          </a:p>
          <a:p>
            <a:pPr marL="742950" lvl="1" indent="-285750">
              <a:buFont typeface="Arial" panose="020B0604020202020204" pitchFamily="34" charset="0"/>
              <a:buChar char="•"/>
            </a:pPr>
            <a:r>
              <a:rPr lang="en-US" b="1" dirty="0">
                <a:solidFill>
                  <a:schemeClr val="accent2">
                    <a:lumMod val="20000"/>
                    <a:lumOff val="80000"/>
                  </a:schemeClr>
                </a:solidFill>
                <a:latin typeface="Arial" panose="020B0604020202020204" pitchFamily="34" charset="0"/>
                <a:cs typeface="Arial" panose="020B0604020202020204" pitchFamily="34" charset="0"/>
              </a:rPr>
              <a:t>Currently still on the SolidWorks® </a:t>
            </a:r>
            <a:r>
              <a:rPr lang="en-US" b="1" dirty="0" err="1">
                <a:solidFill>
                  <a:schemeClr val="accent2">
                    <a:lumMod val="20000"/>
                    <a:lumOff val="80000"/>
                  </a:schemeClr>
                </a:solidFill>
                <a:latin typeface="Arial" panose="020B0604020202020204" pitchFamily="34" charset="0"/>
                <a:cs typeface="Arial" panose="020B0604020202020204" pitchFamily="34" charset="0"/>
              </a:rPr>
              <a:t>LiveLink</a:t>
            </a:r>
            <a:r>
              <a:rPr lang="en-US" b="1" baseline="30000" dirty="0" err="1">
                <a:solidFill>
                  <a:schemeClr val="accent2">
                    <a:lumMod val="20000"/>
                    <a:lumOff val="80000"/>
                  </a:schemeClr>
                </a:solidFill>
                <a:latin typeface="Arial" panose="020B0604020202020204" pitchFamily="34" charset="0"/>
                <a:cs typeface="Arial" panose="020B0604020202020204" pitchFamily="34" charset="0"/>
              </a:rPr>
              <a:t>TM</a:t>
            </a:r>
            <a:r>
              <a:rPr lang="en-US" b="1" dirty="0">
                <a:solidFill>
                  <a:schemeClr val="accent2">
                    <a:lumMod val="20000"/>
                    <a:lumOff val="80000"/>
                  </a:schemeClr>
                </a:solidFill>
                <a:latin typeface="Arial" panose="020B0604020202020204" pitchFamily="34" charset="0"/>
                <a:cs typeface="Arial" panose="020B0604020202020204" pitchFamily="34" charset="0"/>
              </a:rPr>
              <a:t> learning curve</a:t>
            </a:r>
          </a:p>
          <a:p>
            <a:pPr marL="742950" lvl="1" indent="-285750">
              <a:buFont typeface="Arial" panose="020B0604020202020204" pitchFamily="34" charset="0"/>
              <a:buChar char="•"/>
            </a:pPr>
            <a:endParaRPr lang="en-US" b="1" dirty="0">
              <a:solidFill>
                <a:schemeClr val="tx1">
                  <a:lumMod val="65000"/>
                </a:schemeClr>
              </a:solidFill>
              <a:latin typeface="Arial" panose="020B0604020202020204" pitchFamily="34" charset="0"/>
              <a:cs typeface="Arial" panose="020B0604020202020204" pitchFamily="34" charset="0"/>
            </a:endParaRPr>
          </a:p>
        </p:txBody>
      </p:sp>
      <p:pic>
        <p:nvPicPr>
          <p:cNvPr id="13" name="Picture 12" descr="A close up of a map&#10;&#10;Description generated with very high confidence">
            <a:extLst>
              <a:ext uri="{FF2B5EF4-FFF2-40B4-BE49-F238E27FC236}">
                <a16:creationId xmlns:a16="http://schemas.microsoft.com/office/drawing/2014/main" xmlns="" id="{B54DC547-E076-4D4F-99C6-13ACAEA9C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756" y="3099799"/>
            <a:ext cx="4047348" cy="3377750"/>
          </a:xfrm>
          <a:prstGeom prst="rect">
            <a:avLst/>
          </a:prstGeom>
        </p:spPr>
      </p:pic>
      <p:sp>
        <p:nvSpPr>
          <p:cNvPr id="11" name="Footer Placeholder 10">
            <a:extLst>
              <a:ext uri="{FF2B5EF4-FFF2-40B4-BE49-F238E27FC236}">
                <a16:creationId xmlns:a16="http://schemas.microsoft.com/office/drawing/2014/main" xmlns="" id="{6EE19C7C-DE05-47D5-A265-7C33D142182E}"/>
              </a:ext>
            </a:extLst>
          </p:cNvPr>
          <p:cNvSpPr>
            <a:spLocks noGrp="1"/>
          </p:cNvSpPr>
          <p:nvPr>
            <p:ph type="ftr" sz="quarter" idx="11"/>
          </p:nvPr>
        </p:nvSpPr>
        <p:spPr>
          <a:xfrm>
            <a:off x="0" y="6493345"/>
            <a:ext cx="7543800" cy="365125"/>
          </a:xfrm>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932760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smtClean="0">
                <a:latin typeface="Arial" panose="020B0604020202020204" pitchFamily="34" charset="0"/>
                <a:cs typeface="Arial" panose="020B0604020202020204" pitchFamily="34" charset="0"/>
              </a:rPr>
              <a:t>Upcoming conference presentation</a:t>
            </a:r>
            <a:endParaRPr lang="en-US" sz="3600" b="1"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xmlns="" id="{C9618A1D-1C54-44C4-8416-F367762AF9CD}"/>
              </a:ext>
            </a:extLst>
          </p:cNvPr>
          <p:cNvSpPr>
            <a:spLocks noGrp="1"/>
          </p:cNvSpPr>
          <p:nvPr>
            <p:ph type="ftr" sz="quarter" idx="11"/>
          </p:nvPr>
        </p:nvSpPr>
        <p:spPr>
          <a:xfrm>
            <a:off x="336275" y="6348369"/>
            <a:ext cx="7543800" cy="365125"/>
          </a:xfrm>
        </p:spPr>
        <p:txBody>
          <a:bodyPr/>
          <a:lstStyle/>
          <a:p>
            <a:r>
              <a:rPr lang="en-US" dirty="0">
                <a:solidFill>
                  <a:srgbClr val="FFFF00"/>
                </a:solidFill>
              </a:rPr>
              <a:t>26 Sep 2018 - NSF Center for Metamaterials Confidential Information</a:t>
            </a:r>
          </a:p>
        </p:txBody>
      </p:sp>
      <p:sp>
        <p:nvSpPr>
          <p:cNvPr id="5" name="TextBox 4">
            <a:extLst>
              <a:ext uri="{FF2B5EF4-FFF2-40B4-BE49-F238E27FC236}">
                <a16:creationId xmlns:a16="http://schemas.microsoft.com/office/drawing/2014/main" xmlns="" id="{961AC92A-B63C-47CE-AAE9-2DD29FF3F8C7}"/>
              </a:ext>
            </a:extLst>
          </p:cNvPr>
          <p:cNvSpPr txBox="1"/>
          <p:nvPr/>
        </p:nvSpPr>
        <p:spPr>
          <a:xfrm>
            <a:off x="234183" y="1058145"/>
            <a:ext cx="102681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Preliminary </a:t>
            </a:r>
            <a:r>
              <a:rPr lang="en-US" sz="2400" dirty="0" smtClean="0">
                <a:latin typeface="Arial" panose="020B0604020202020204" pitchFamily="34" charset="0"/>
                <a:cs typeface="Arial" panose="020B0604020202020204" pitchFamily="34" charset="0"/>
              </a:rPr>
              <a:t>(non-proprietary) demonstration &amp;</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simulation </a:t>
            </a:r>
            <a:r>
              <a:rPr lang="en-US" sz="2400" dirty="0">
                <a:latin typeface="Arial" panose="020B0604020202020204" pitchFamily="34" charset="0"/>
                <a:cs typeface="Arial" panose="020B0604020202020204" pitchFamily="34" charset="0"/>
              </a:rPr>
              <a:t>results </a:t>
            </a:r>
            <a:r>
              <a:rPr lang="en-US" sz="2400" dirty="0" smtClean="0">
                <a:latin typeface="Arial" panose="020B0604020202020204" pitchFamily="34" charset="0"/>
                <a:cs typeface="Arial" panose="020B0604020202020204" pitchFamily="34" charset="0"/>
              </a:rPr>
              <a:t>(from 2017) </a:t>
            </a:r>
            <a:r>
              <a:rPr lang="en-US" sz="2400" dirty="0">
                <a:latin typeface="Arial" panose="020B0604020202020204" pitchFamily="34" charset="0"/>
                <a:cs typeface="Arial" panose="020B0604020202020204" pitchFamily="34" charset="0"/>
              </a:rPr>
              <a:t>on macroscopic models are being presented at the </a:t>
            </a:r>
            <a:r>
              <a:rPr lang="en-US" sz="2400" dirty="0" err="1">
                <a:latin typeface="Arial" panose="020B0604020202020204" pitchFamily="34" charset="0"/>
                <a:cs typeface="Arial" panose="020B0604020202020204" pitchFamily="34" charset="0"/>
              </a:rPr>
              <a:t>Comsol</a:t>
            </a:r>
            <a:r>
              <a:rPr lang="en-US" sz="2400" dirty="0">
                <a:latin typeface="Arial" panose="020B0604020202020204" pitchFamily="34" charset="0"/>
                <a:cs typeface="Arial" panose="020B0604020202020204" pitchFamily="34" charset="0"/>
              </a:rPr>
              <a:t> Conference in Boston next week (</a:t>
            </a:r>
            <a:r>
              <a:rPr lang="en-US" sz="2400" dirty="0" smtClean="0">
                <a:latin typeface="Arial" panose="020B0604020202020204" pitchFamily="34" charset="0"/>
                <a:cs typeface="Arial" panose="020B0604020202020204" pitchFamily="34" charset="0"/>
              </a:rPr>
              <a:t>10/3/2018)</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No disclosure of new results presented here today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Hill </a:t>
            </a:r>
            <a:r>
              <a:rPr lang="en-US" sz="2400" dirty="0">
                <a:latin typeface="Arial" panose="020B0604020202020204" pitchFamily="34" charset="0"/>
                <a:cs typeface="Arial" panose="020B0604020202020204" pitchFamily="34" charset="0"/>
              </a:rPr>
              <a:t>&amp; Stokes, “Resonance frequency of </a:t>
            </a:r>
            <a:r>
              <a:rPr lang="en-US" sz="2400" dirty="0" err="1">
                <a:latin typeface="Arial" panose="020B0604020202020204" pitchFamily="34" charset="0"/>
                <a:cs typeface="Arial" panose="020B0604020202020204" pitchFamily="34" charset="0"/>
              </a:rPr>
              <a:t>Helmzoltz</a:t>
            </a:r>
            <a:r>
              <a:rPr lang="en-US" sz="2400" dirty="0">
                <a:latin typeface="Arial" panose="020B0604020202020204" pitchFamily="34" charset="0"/>
                <a:cs typeface="Arial" panose="020B0604020202020204" pitchFamily="34" charset="0"/>
              </a:rPr>
              <a:t> resonator”, </a:t>
            </a:r>
            <a:r>
              <a:rPr lang="en-US" sz="2400" dirty="0" err="1">
                <a:latin typeface="Arial" panose="020B0604020202020204" pitchFamily="34" charset="0"/>
                <a:cs typeface="Arial" panose="020B0604020202020204" pitchFamily="34" charset="0"/>
              </a:rPr>
              <a:t>Comsol</a:t>
            </a:r>
            <a:r>
              <a:rPr lang="en-US" sz="2400" dirty="0">
                <a:latin typeface="Arial" panose="020B0604020202020204" pitchFamily="34" charset="0"/>
                <a:cs typeface="Arial" panose="020B0604020202020204" pitchFamily="34" charset="0"/>
              </a:rPr>
              <a:t> Conference, </a:t>
            </a:r>
            <a:r>
              <a:rPr lang="en-US" sz="2400" dirty="0" smtClean="0">
                <a:latin typeface="Arial" panose="020B0604020202020204" pitchFamily="34" charset="0"/>
                <a:cs typeface="Arial" panose="020B0604020202020204" pitchFamily="34" charset="0"/>
              </a:rPr>
              <a:t>2018</a:t>
            </a:r>
            <a:endParaRPr lang="en-US" sz="240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 xmlns:a16="http://schemas.microsoft.com/office/drawing/2014/main" id="{BC3EDD52-0C4B-42FD-ACC3-CA99FB968C68}"/>
              </a:ext>
            </a:extLst>
          </p:cNvPr>
          <p:cNvGraphicFramePr>
            <a:graphicFrameLocks noGrp="1"/>
          </p:cNvGraphicFramePr>
          <p:nvPr>
            <p:extLst>
              <p:ext uri="{D42A27DB-BD31-4B8C-83A1-F6EECF244321}">
                <p14:modId xmlns:p14="http://schemas.microsoft.com/office/powerpoint/2010/main" val="3800467929"/>
              </p:ext>
            </p:extLst>
          </p:nvPr>
        </p:nvGraphicFramePr>
        <p:xfrm>
          <a:off x="4156664" y="3189328"/>
          <a:ext cx="4324352" cy="2955087"/>
        </p:xfrm>
        <a:graphic>
          <a:graphicData uri="http://schemas.openxmlformats.org/drawingml/2006/table">
            <a:tbl>
              <a:tblPr firstRow="1" bandRow="1">
                <a:tableStyleId>{D7AC3CCA-C797-4891-BE02-D94E43425B78}</a:tableStyleId>
              </a:tblPr>
              <a:tblGrid>
                <a:gridCol w="1081088">
                  <a:extLst>
                    <a:ext uri="{9D8B030D-6E8A-4147-A177-3AD203B41FA5}">
                      <a16:colId xmlns="" xmlns:a16="http://schemas.microsoft.com/office/drawing/2014/main" val="4118875131"/>
                    </a:ext>
                  </a:extLst>
                </a:gridCol>
                <a:gridCol w="1081088">
                  <a:extLst>
                    <a:ext uri="{9D8B030D-6E8A-4147-A177-3AD203B41FA5}">
                      <a16:colId xmlns="" xmlns:a16="http://schemas.microsoft.com/office/drawing/2014/main" val="4145540082"/>
                    </a:ext>
                  </a:extLst>
                </a:gridCol>
                <a:gridCol w="1081088">
                  <a:extLst>
                    <a:ext uri="{9D8B030D-6E8A-4147-A177-3AD203B41FA5}">
                      <a16:colId xmlns="" xmlns:a16="http://schemas.microsoft.com/office/drawing/2014/main" val="2134936948"/>
                    </a:ext>
                  </a:extLst>
                </a:gridCol>
                <a:gridCol w="1081088">
                  <a:extLst>
                    <a:ext uri="{9D8B030D-6E8A-4147-A177-3AD203B41FA5}">
                      <a16:colId xmlns="" xmlns:a16="http://schemas.microsoft.com/office/drawing/2014/main" val="2059243059"/>
                    </a:ext>
                  </a:extLst>
                </a:gridCol>
              </a:tblGrid>
              <a:tr h="798217">
                <a:tc>
                  <a:txBody>
                    <a:bodyPr/>
                    <a:lstStyle/>
                    <a:p>
                      <a:r>
                        <a:rPr lang="en-US" sz="1200" cap="none" spc="50" dirty="0">
                          <a:ln w="0"/>
                          <a:effectLst>
                            <a:innerShdw blurRad="63500" dist="50800" dir="13500000">
                              <a:srgbClr val="000000">
                                <a:alpha val="50000"/>
                              </a:srgbClr>
                            </a:innerShdw>
                          </a:effectLst>
                        </a:rPr>
                        <a:t>%</a:t>
                      </a:r>
                      <a:r>
                        <a:rPr lang="en-US" sz="1200" cap="none" spc="50" baseline="0" dirty="0">
                          <a:ln w="0"/>
                          <a:effectLst>
                            <a:innerShdw blurRad="63500" dist="50800" dir="13500000">
                              <a:srgbClr val="000000">
                                <a:alpha val="50000"/>
                              </a:srgbClr>
                            </a:innerShdw>
                          </a:effectLst>
                        </a:rPr>
                        <a:t> of Cavity </a:t>
                      </a:r>
                    </a:p>
                    <a:p>
                      <a:r>
                        <a:rPr lang="en-US" sz="1200" cap="none" spc="50" baseline="0" dirty="0">
                          <a:ln w="0"/>
                          <a:effectLst>
                            <a:innerShdw blurRad="63500" dist="50800" dir="13500000">
                              <a:srgbClr val="000000">
                                <a:alpha val="50000"/>
                              </a:srgbClr>
                            </a:innerShdw>
                          </a:effectLst>
                        </a:rPr>
                        <a:t>filled w/ </a:t>
                      </a:r>
                    </a:p>
                    <a:p>
                      <a:r>
                        <a:rPr lang="en-US" sz="1200" cap="none" spc="50" baseline="0" dirty="0">
                          <a:ln w="0"/>
                          <a:effectLst>
                            <a:innerShdw blurRad="63500" dist="50800" dir="13500000">
                              <a:srgbClr val="000000">
                                <a:alpha val="50000"/>
                              </a:srgbClr>
                            </a:innerShdw>
                          </a:effectLst>
                        </a:rPr>
                        <a:t>Water</a:t>
                      </a:r>
                      <a:endParaRPr lang="en-US" sz="1200" dirty="0"/>
                    </a:p>
                    <a:p>
                      <a:endParaRPr lang="en-US" sz="1200" dirty="0"/>
                    </a:p>
                  </a:txBody>
                  <a:tcPr/>
                </a:tc>
                <a:tc>
                  <a:txBody>
                    <a:bodyPr/>
                    <a:lstStyle/>
                    <a:p>
                      <a:r>
                        <a:rPr lang="en-US" sz="1200" cap="none" spc="50" dirty="0">
                          <a:ln w="0"/>
                          <a:effectLst>
                            <a:innerShdw blurRad="63500" dist="50800" dir="13500000">
                              <a:srgbClr val="000000">
                                <a:alpha val="50000"/>
                              </a:srgbClr>
                            </a:innerShdw>
                          </a:effectLst>
                        </a:rPr>
                        <a:t>Calculated Resonance Frequency</a:t>
                      </a:r>
                      <a:endParaRPr lang="en-US" sz="1200" dirty="0"/>
                    </a:p>
                    <a:p>
                      <a:endParaRPr lang="en-US" sz="1200" dirty="0"/>
                    </a:p>
                  </a:txBody>
                  <a:tcPr/>
                </a:tc>
                <a:tc>
                  <a:txBody>
                    <a:bodyPr/>
                    <a:lstStyle/>
                    <a:p>
                      <a:r>
                        <a:rPr lang="en-US" sz="1200" dirty="0"/>
                        <a:t>Measured Resonance Frequency</a:t>
                      </a:r>
                    </a:p>
                  </a:txBody>
                  <a:tcPr/>
                </a:tc>
                <a:tc>
                  <a:txBody>
                    <a:bodyPr/>
                    <a:lstStyle/>
                    <a:p>
                      <a:r>
                        <a:rPr lang="en-US" sz="1200" dirty="0"/>
                        <a:t>Percent Error</a:t>
                      </a:r>
                    </a:p>
                  </a:txBody>
                  <a:tcPr/>
                </a:tc>
                <a:extLst>
                  <a:ext uri="{0D108BD9-81ED-4DB2-BD59-A6C34878D82A}">
                    <a16:rowId xmlns="" xmlns:a16="http://schemas.microsoft.com/office/drawing/2014/main" val="3392104019"/>
                  </a:ext>
                </a:extLst>
              </a:tr>
              <a:tr h="266072">
                <a:tc>
                  <a:txBody>
                    <a:bodyPr/>
                    <a:lstStyle/>
                    <a:p>
                      <a:pPr algn="ctr"/>
                      <a:r>
                        <a:rPr lang="en-US" sz="1200" b="1" dirty="0"/>
                        <a:t>0 %</a:t>
                      </a:r>
                    </a:p>
                  </a:txBody>
                  <a:tcPr/>
                </a:tc>
                <a:tc>
                  <a:txBody>
                    <a:bodyPr/>
                    <a:lstStyle/>
                    <a:p>
                      <a:pPr algn="ctr"/>
                      <a:r>
                        <a:rPr lang="en-US" sz="1200" b="1" dirty="0"/>
                        <a:t>175 Hz</a:t>
                      </a:r>
                    </a:p>
                  </a:txBody>
                  <a:tcPr/>
                </a:tc>
                <a:tc>
                  <a:txBody>
                    <a:bodyPr/>
                    <a:lstStyle/>
                    <a:p>
                      <a:pPr algn="ctr"/>
                      <a:r>
                        <a:rPr lang="en-US" sz="1200" b="1" dirty="0"/>
                        <a:t>187 Hz</a:t>
                      </a:r>
                    </a:p>
                  </a:txBody>
                  <a:tcPr/>
                </a:tc>
                <a:tc>
                  <a:txBody>
                    <a:bodyPr/>
                    <a:lstStyle/>
                    <a:p>
                      <a:pPr algn="ctr"/>
                      <a:r>
                        <a:rPr lang="en-US" sz="1200" b="1" dirty="0"/>
                        <a:t>6.85 %</a:t>
                      </a:r>
                    </a:p>
                  </a:txBody>
                  <a:tcPr/>
                </a:tc>
                <a:extLst>
                  <a:ext uri="{0D108BD9-81ED-4DB2-BD59-A6C34878D82A}">
                    <a16:rowId xmlns="" xmlns:a16="http://schemas.microsoft.com/office/drawing/2014/main" val="4036767127"/>
                  </a:ext>
                </a:extLst>
              </a:tr>
              <a:tr h="303327">
                <a:tc>
                  <a:txBody>
                    <a:bodyPr/>
                    <a:lstStyle/>
                    <a:p>
                      <a:pPr algn="ctr"/>
                      <a:r>
                        <a:rPr lang="en-US" sz="1200" b="1" dirty="0"/>
                        <a:t>20 %</a:t>
                      </a:r>
                    </a:p>
                  </a:txBody>
                  <a:tcPr/>
                </a:tc>
                <a:tc>
                  <a:txBody>
                    <a:bodyPr/>
                    <a:lstStyle/>
                    <a:p>
                      <a:pPr algn="ctr"/>
                      <a:r>
                        <a:rPr lang="en-US" sz="1200" b="1" dirty="0"/>
                        <a:t>196 Hz</a:t>
                      </a:r>
                    </a:p>
                  </a:txBody>
                  <a:tcPr/>
                </a:tc>
                <a:tc>
                  <a:txBody>
                    <a:bodyPr/>
                    <a:lstStyle/>
                    <a:p>
                      <a:pPr algn="ctr"/>
                      <a:r>
                        <a:rPr lang="en-US" sz="1200" b="1" dirty="0"/>
                        <a:t>206 Hz</a:t>
                      </a:r>
                    </a:p>
                  </a:txBody>
                  <a:tcPr/>
                </a:tc>
                <a:tc>
                  <a:txBody>
                    <a:bodyPr/>
                    <a:lstStyle/>
                    <a:p>
                      <a:pPr algn="ctr"/>
                      <a:r>
                        <a:rPr lang="en-US" sz="1200" b="1" dirty="0"/>
                        <a:t>5.10 %</a:t>
                      </a:r>
                    </a:p>
                  </a:txBody>
                  <a:tcPr/>
                </a:tc>
                <a:extLst>
                  <a:ext uri="{0D108BD9-81ED-4DB2-BD59-A6C34878D82A}">
                    <a16:rowId xmlns="" xmlns:a16="http://schemas.microsoft.com/office/drawing/2014/main" val="111803600"/>
                  </a:ext>
                </a:extLst>
              </a:tr>
              <a:tr h="266072">
                <a:tc>
                  <a:txBody>
                    <a:bodyPr/>
                    <a:lstStyle/>
                    <a:p>
                      <a:pPr algn="ctr"/>
                      <a:r>
                        <a:rPr lang="en-US" sz="1200" b="1" dirty="0"/>
                        <a:t>40 %</a:t>
                      </a:r>
                    </a:p>
                  </a:txBody>
                  <a:tcPr/>
                </a:tc>
                <a:tc>
                  <a:txBody>
                    <a:bodyPr/>
                    <a:lstStyle/>
                    <a:p>
                      <a:pPr algn="ctr"/>
                      <a:r>
                        <a:rPr lang="en-US" sz="1200" b="1" dirty="0"/>
                        <a:t>226 Hz</a:t>
                      </a:r>
                    </a:p>
                  </a:txBody>
                  <a:tcPr/>
                </a:tc>
                <a:tc>
                  <a:txBody>
                    <a:bodyPr/>
                    <a:lstStyle/>
                    <a:p>
                      <a:pPr algn="ctr"/>
                      <a:r>
                        <a:rPr lang="en-US" sz="1200" b="1" dirty="0"/>
                        <a:t>234 Hz</a:t>
                      </a:r>
                    </a:p>
                  </a:txBody>
                  <a:tcPr/>
                </a:tc>
                <a:tc>
                  <a:txBody>
                    <a:bodyPr/>
                    <a:lstStyle/>
                    <a:p>
                      <a:pPr algn="ctr"/>
                      <a:r>
                        <a:rPr lang="en-US" sz="1200" b="1" dirty="0"/>
                        <a:t>3.54 %</a:t>
                      </a:r>
                    </a:p>
                  </a:txBody>
                  <a:tcPr/>
                </a:tc>
                <a:extLst>
                  <a:ext uri="{0D108BD9-81ED-4DB2-BD59-A6C34878D82A}">
                    <a16:rowId xmlns="" xmlns:a16="http://schemas.microsoft.com/office/drawing/2014/main" val="3710136489"/>
                  </a:ext>
                </a:extLst>
              </a:tr>
              <a:tr h="266072">
                <a:tc>
                  <a:txBody>
                    <a:bodyPr/>
                    <a:lstStyle/>
                    <a:p>
                      <a:pPr algn="ctr"/>
                      <a:r>
                        <a:rPr lang="en-US" sz="1200" b="1" dirty="0"/>
                        <a:t>50 %</a:t>
                      </a:r>
                    </a:p>
                  </a:txBody>
                  <a:tcPr/>
                </a:tc>
                <a:tc>
                  <a:txBody>
                    <a:bodyPr/>
                    <a:lstStyle/>
                    <a:p>
                      <a:pPr algn="ctr"/>
                      <a:r>
                        <a:rPr lang="en-US" sz="1200" b="1" dirty="0"/>
                        <a:t>248 Hz</a:t>
                      </a:r>
                    </a:p>
                  </a:txBody>
                  <a:tcPr/>
                </a:tc>
                <a:tc>
                  <a:txBody>
                    <a:bodyPr/>
                    <a:lstStyle/>
                    <a:p>
                      <a:pPr algn="ctr"/>
                      <a:r>
                        <a:rPr lang="en-US" sz="1200" b="1" dirty="0"/>
                        <a:t>254 Hz</a:t>
                      </a:r>
                    </a:p>
                  </a:txBody>
                  <a:tcPr/>
                </a:tc>
                <a:tc>
                  <a:txBody>
                    <a:bodyPr/>
                    <a:lstStyle/>
                    <a:p>
                      <a:pPr algn="ctr"/>
                      <a:r>
                        <a:rPr lang="en-US" sz="1200" b="1" dirty="0"/>
                        <a:t>2.42 %</a:t>
                      </a:r>
                    </a:p>
                  </a:txBody>
                  <a:tcPr/>
                </a:tc>
                <a:extLst>
                  <a:ext uri="{0D108BD9-81ED-4DB2-BD59-A6C34878D82A}">
                    <a16:rowId xmlns="" xmlns:a16="http://schemas.microsoft.com/office/drawing/2014/main" val="2328278886"/>
                  </a:ext>
                </a:extLst>
              </a:tr>
              <a:tr h="266072">
                <a:tc>
                  <a:txBody>
                    <a:bodyPr/>
                    <a:lstStyle/>
                    <a:p>
                      <a:pPr algn="ctr"/>
                      <a:r>
                        <a:rPr lang="en-US" sz="1200" b="1" dirty="0"/>
                        <a:t>60 %</a:t>
                      </a:r>
                    </a:p>
                  </a:txBody>
                  <a:tcPr/>
                </a:tc>
                <a:tc>
                  <a:txBody>
                    <a:bodyPr/>
                    <a:lstStyle/>
                    <a:p>
                      <a:pPr algn="ctr"/>
                      <a:r>
                        <a:rPr lang="en-US" sz="1200" b="1" dirty="0"/>
                        <a:t>277 Hz</a:t>
                      </a:r>
                    </a:p>
                  </a:txBody>
                  <a:tcPr/>
                </a:tc>
                <a:tc>
                  <a:txBody>
                    <a:bodyPr/>
                    <a:lstStyle/>
                    <a:p>
                      <a:pPr algn="ctr"/>
                      <a:r>
                        <a:rPr lang="en-US" sz="1200" b="1" dirty="0"/>
                        <a:t>282 Hz</a:t>
                      </a:r>
                    </a:p>
                  </a:txBody>
                  <a:tcPr/>
                </a:tc>
                <a:tc>
                  <a:txBody>
                    <a:bodyPr/>
                    <a:lstStyle/>
                    <a:p>
                      <a:pPr algn="ctr"/>
                      <a:r>
                        <a:rPr lang="en-US" sz="1200" b="1" dirty="0"/>
                        <a:t>1.81 %</a:t>
                      </a:r>
                    </a:p>
                  </a:txBody>
                  <a:tcPr/>
                </a:tc>
                <a:extLst>
                  <a:ext uri="{0D108BD9-81ED-4DB2-BD59-A6C34878D82A}">
                    <a16:rowId xmlns="" xmlns:a16="http://schemas.microsoft.com/office/drawing/2014/main" val="3714110636"/>
                  </a:ext>
                </a:extLst>
              </a:tr>
              <a:tr h="266072">
                <a:tc>
                  <a:txBody>
                    <a:bodyPr/>
                    <a:lstStyle/>
                    <a:p>
                      <a:pPr algn="ctr"/>
                      <a:r>
                        <a:rPr lang="en-US" sz="1200" b="1" dirty="0"/>
                        <a:t>80 %</a:t>
                      </a:r>
                    </a:p>
                  </a:txBody>
                  <a:tcPr/>
                </a:tc>
                <a:tc>
                  <a:txBody>
                    <a:bodyPr/>
                    <a:lstStyle/>
                    <a:p>
                      <a:pPr algn="ctr"/>
                      <a:r>
                        <a:rPr lang="en-US" sz="1200" b="1" dirty="0"/>
                        <a:t>392 Hz</a:t>
                      </a:r>
                    </a:p>
                  </a:txBody>
                  <a:tcPr/>
                </a:tc>
                <a:tc>
                  <a:txBody>
                    <a:bodyPr/>
                    <a:lstStyle/>
                    <a:p>
                      <a:pPr algn="ctr"/>
                      <a:r>
                        <a:rPr lang="en-US" sz="1200" b="1" dirty="0"/>
                        <a:t>387 Hz</a:t>
                      </a:r>
                    </a:p>
                  </a:txBody>
                  <a:tcPr/>
                </a:tc>
                <a:tc>
                  <a:txBody>
                    <a:bodyPr/>
                    <a:lstStyle/>
                    <a:p>
                      <a:pPr algn="ctr"/>
                      <a:r>
                        <a:rPr lang="en-US" sz="1200" b="1" dirty="0"/>
                        <a:t>-1.28 %</a:t>
                      </a:r>
                    </a:p>
                  </a:txBody>
                  <a:tcPr/>
                </a:tc>
                <a:extLst>
                  <a:ext uri="{0D108BD9-81ED-4DB2-BD59-A6C34878D82A}">
                    <a16:rowId xmlns="" xmlns:a16="http://schemas.microsoft.com/office/drawing/2014/main" val="1515475801"/>
                  </a:ext>
                </a:extLst>
              </a:tr>
              <a:tr h="266072">
                <a:tc>
                  <a:txBody>
                    <a:bodyPr/>
                    <a:lstStyle/>
                    <a:p>
                      <a:pPr algn="ctr"/>
                      <a:r>
                        <a:rPr lang="en-US" sz="1200" b="1" dirty="0"/>
                        <a:t>100</a:t>
                      </a:r>
                      <a:r>
                        <a:rPr lang="en-US" sz="1200" b="1" baseline="0" dirty="0"/>
                        <a:t> %</a:t>
                      </a:r>
                      <a:endParaRPr lang="en-US" sz="1200" b="1" dirty="0"/>
                    </a:p>
                  </a:txBody>
                  <a:tcPr/>
                </a:tc>
                <a:tc>
                  <a:txBody>
                    <a:bodyPr/>
                    <a:lstStyle/>
                    <a:p>
                      <a:pPr algn="ctr"/>
                      <a:r>
                        <a:rPr lang="en-US" sz="1200" b="1" dirty="0"/>
                        <a:t>N/A (INF)</a:t>
                      </a:r>
                    </a:p>
                  </a:txBody>
                  <a:tcPr/>
                </a:tc>
                <a:tc>
                  <a:txBody>
                    <a:bodyPr/>
                    <a:lstStyle/>
                    <a:p>
                      <a:pPr algn="ctr"/>
                      <a:r>
                        <a:rPr lang="en-US" sz="1200" b="1" dirty="0"/>
                        <a:t>459 Hz</a:t>
                      </a:r>
                    </a:p>
                  </a:txBody>
                  <a:tcPr/>
                </a:tc>
                <a:tc>
                  <a:txBody>
                    <a:bodyPr/>
                    <a:lstStyle/>
                    <a:p>
                      <a:pPr algn="ctr"/>
                      <a:r>
                        <a:rPr lang="en-US" sz="1200" b="1" dirty="0"/>
                        <a:t>N/A</a:t>
                      </a:r>
                    </a:p>
                  </a:txBody>
                  <a:tcPr/>
                </a:tc>
                <a:extLst>
                  <a:ext uri="{0D108BD9-81ED-4DB2-BD59-A6C34878D82A}">
                    <a16:rowId xmlns="" xmlns:a16="http://schemas.microsoft.com/office/drawing/2014/main" val="3005770173"/>
                  </a:ext>
                </a:extLst>
              </a:tr>
            </a:tbl>
          </a:graphicData>
        </a:graphic>
      </p:graphicFrame>
      <p:pic>
        <p:nvPicPr>
          <p:cNvPr id="8" name="Picture 7">
            <a:extLst>
              <a:ext uri="{FF2B5EF4-FFF2-40B4-BE49-F238E27FC236}">
                <a16:creationId xmlns="" xmlns:a16="http://schemas.microsoft.com/office/drawing/2014/main" id="{3EE33F0D-51DD-4306-99FF-0382F75BC0F8}"/>
              </a:ext>
            </a:extLst>
          </p:cNvPr>
          <p:cNvPicPr>
            <a:picLocks noChangeAspect="1"/>
          </p:cNvPicPr>
          <p:nvPr/>
        </p:nvPicPr>
        <p:blipFill>
          <a:blip r:embed="rId3"/>
          <a:stretch>
            <a:fillRect/>
          </a:stretch>
        </p:blipFill>
        <p:spPr>
          <a:xfrm>
            <a:off x="8549448" y="3226508"/>
            <a:ext cx="3033937" cy="2472866"/>
          </a:xfrm>
          <a:prstGeom prst="rect">
            <a:avLst/>
          </a:prstGeom>
        </p:spPr>
      </p:pic>
      <p:pic>
        <p:nvPicPr>
          <p:cNvPr id="9" name="Picture 8"/>
          <p:cNvPicPr>
            <a:picLocks noChangeAspect="1"/>
          </p:cNvPicPr>
          <p:nvPr/>
        </p:nvPicPr>
        <p:blipFill>
          <a:blip r:embed="rId4"/>
          <a:stretch>
            <a:fillRect/>
          </a:stretch>
        </p:blipFill>
        <p:spPr>
          <a:xfrm>
            <a:off x="417623" y="3425752"/>
            <a:ext cx="3550920" cy="2659380"/>
          </a:xfrm>
          <a:prstGeom prst="rect">
            <a:avLst/>
          </a:prstGeom>
        </p:spPr>
      </p:pic>
    </p:spTree>
    <p:extLst>
      <p:ext uri="{BB962C8B-B14F-4D97-AF65-F5344CB8AC3E}">
        <p14:creationId xmlns:p14="http://schemas.microsoft.com/office/powerpoint/2010/main" val="3330330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2" name="Footer Placeholder 1">
            <a:extLst>
              <a:ext uri="{FF2B5EF4-FFF2-40B4-BE49-F238E27FC236}">
                <a16:creationId xmlns:a16="http://schemas.microsoft.com/office/drawing/2014/main" xmlns="" id="{C9618A1D-1C54-44C4-8416-F367762AF9CD}"/>
              </a:ext>
            </a:extLst>
          </p:cNvPr>
          <p:cNvSpPr>
            <a:spLocks noGrp="1"/>
          </p:cNvSpPr>
          <p:nvPr>
            <p:ph type="ftr" sz="quarter" idx="11"/>
          </p:nvPr>
        </p:nvSpPr>
        <p:spPr>
          <a:xfrm>
            <a:off x="336275" y="6348369"/>
            <a:ext cx="7543800" cy="365125"/>
          </a:xfrm>
        </p:spPr>
        <p:txBody>
          <a:bodyPr/>
          <a:lstStyle/>
          <a:p>
            <a:r>
              <a:rPr lang="en-US" dirty="0">
                <a:solidFill>
                  <a:srgbClr val="FFFF00"/>
                </a:solidFill>
              </a:rPr>
              <a:t>26 Sep 2018 - NSF Center for Metamaterials Confidential Information</a:t>
            </a:r>
          </a:p>
        </p:txBody>
      </p:sp>
      <p:sp>
        <p:nvSpPr>
          <p:cNvPr id="6" name="Title 1"/>
          <p:cNvSpPr txBox="1">
            <a:spLocks/>
          </p:cNvSpPr>
          <p:nvPr/>
        </p:nvSpPr>
        <p:spPr>
          <a:xfrm>
            <a:off x="2009774" y="348560"/>
            <a:ext cx="7620001"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Acknowledgements</a:t>
            </a:r>
            <a:r>
              <a:rPr lang="en-US" sz="4000" b="1" dirty="0"/>
              <a:t> </a:t>
            </a:r>
          </a:p>
        </p:txBody>
      </p:sp>
      <p:sp>
        <p:nvSpPr>
          <p:cNvPr id="7" name="Rectangle 6"/>
          <p:cNvSpPr/>
          <p:nvPr/>
        </p:nvSpPr>
        <p:spPr>
          <a:xfrm>
            <a:off x="2604579" y="2006322"/>
            <a:ext cx="6600825" cy="646331"/>
          </a:xfrm>
          <a:prstGeom prst="rect">
            <a:avLst/>
          </a:prstGeom>
        </p:spPr>
        <p:txBody>
          <a:bodyPr wrap="square">
            <a:spAutoFit/>
          </a:bodyPr>
          <a:lstStyle/>
          <a:p>
            <a:r>
              <a:rPr lang="en-US" b="1" dirty="0"/>
              <a:t>This work was supported by the NSF Industry/University Cooperative Research Center for </a:t>
            </a:r>
            <a:r>
              <a:rPr lang="en-US" b="1" dirty="0" err="1"/>
              <a:t>Metamaterials</a:t>
            </a:r>
            <a:r>
              <a:rPr lang="en-US" b="1" dirty="0"/>
              <a:t>.</a:t>
            </a:r>
          </a:p>
        </p:txBody>
      </p:sp>
      <p:sp>
        <p:nvSpPr>
          <p:cNvPr id="10" name="TextBox 9"/>
          <p:cNvSpPr txBox="1"/>
          <p:nvPr/>
        </p:nvSpPr>
        <p:spPr>
          <a:xfrm>
            <a:off x="2975118" y="3099613"/>
            <a:ext cx="4640992" cy="369332"/>
          </a:xfrm>
          <a:prstGeom prst="rect">
            <a:avLst/>
          </a:prstGeom>
          <a:noFill/>
        </p:spPr>
        <p:txBody>
          <a:bodyPr wrap="square" rtlCol="0">
            <a:spAutoFit/>
          </a:bodyPr>
          <a:lstStyle/>
          <a:p>
            <a:r>
              <a:rPr lang="en-US" b="1" dirty="0">
                <a:hlinkClick r:id="rId3"/>
              </a:rPr>
              <a:t>http://www.centerformetamaterials.org</a:t>
            </a:r>
            <a:r>
              <a:rPr lang="en-US" b="1" dirty="0" smtClean="0">
                <a:hlinkClick r:id="rId3"/>
              </a:rPr>
              <a:t>/</a:t>
            </a:r>
            <a:r>
              <a:rPr lang="en-US" b="1" dirty="0" smtClean="0"/>
              <a:t> </a:t>
            </a:r>
            <a:endParaRPr lang="en-US" b="1" dirty="0"/>
          </a:p>
        </p:txBody>
      </p:sp>
      <p:sp>
        <p:nvSpPr>
          <p:cNvPr id="11" name="Rectangle 10"/>
          <p:cNvSpPr/>
          <p:nvPr/>
        </p:nvSpPr>
        <p:spPr>
          <a:xfrm>
            <a:off x="2975118" y="3563838"/>
            <a:ext cx="2472152" cy="369332"/>
          </a:xfrm>
          <a:prstGeom prst="rect">
            <a:avLst/>
          </a:prstGeom>
        </p:spPr>
        <p:txBody>
          <a:bodyPr wrap="none">
            <a:spAutoFit/>
          </a:bodyPr>
          <a:lstStyle/>
          <a:p>
            <a:r>
              <a:rPr lang="en-US" b="1" dirty="0">
                <a:hlinkClick r:id="rId4"/>
              </a:rPr>
              <a:t>http://www.nsf.gov</a:t>
            </a:r>
            <a:r>
              <a:rPr lang="en-US" b="1" dirty="0" smtClean="0">
                <a:hlinkClick r:id="rId4"/>
              </a:rPr>
              <a:t>/</a:t>
            </a:r>
            <a:r>
              <a:rPr lang="en-US" b="1" dirty="0" smtClean="0"/>
              <a:t> </a:t>
            </a:r>
            <a:endParaRPr lang="en-US" b="1" dirty="0"/>
          </a:p>
        </p:txBody>
      </p:sp>
    </p:spTree>
    <p:extLst>
      <p:ext uri="{BB962C8B-B14F-4D97-AF65-F5344CB8AC3E}">
        <p14:creationId xmlns:p14="http://schemas.microsoft.com/office/powerpoint/2010/main" val="238311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smtClean="0">
                <a:latin typeface="Arial" panose="020B0604020202020204" pitchFamily="34" charset="0"/>
                <a:cs typeface="Arial" panose="020B0604020202020204" pitchFamily="34" charset="0"/>
              </a:rPr>
              <a:t>Outline</a:t>
            </a:r>
            <a:endParaRPr lang="en-US" sz="36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49BAC15E-25E0-4D7E-8F68-F99F8ED9937D}"/>
              </a:ext>
            </a:extLst>
          </p:cNvPr>
          <p:cNvSpPr txBox="1"/>
          <p:nvPr/>
        </p:nvSpPr>
        <p:spPr>
          <a:xfrm>
            <a:off x="65089" y="733246"/>
            <a:ext cx="9593815" cy="8248412"/>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Objectives</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Co-funding and Intellectual Property</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New hardware and capabilities</a:t>
            </a: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BSWA Impedance Tubes</a:t>
            </a: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Davis Instruments Anemometer</a:t>
            </a:r>
          </a:p>
          <a:p>
            <a:pPr marL="800100" lvl="1"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Extech</a:t>
            </a:r>
            <a:r>
              <a:rPr lang="en-US" sz="2400" b="1" dirty="0" smtClean="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Barometric/Temperature/Relative Humidity Sensor </a:t>
            </a:r>
            <a:endParaRPr lang="en-US" sz="2400" b="1" dirty="0" smtClean="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3D </a:t>
            </a:r>
            <a:r>
              <a:rPr lang="en-US" sz="2400" b="1" dirty="0">
                <a:latin typeface="Arial" panose="020B0604020202020204" pitchFamily="34" charset="0"/>
                <a:cs typeface="Arial" panose="020B0604020202020204" pitchFamily="34" charset="0"/>
              </a:rPr>
              <a:t>Printing Capabilities in </a:t>
            </a:r>
            <a:r>
              <a:rPr lang="en-US" sz="2400" b="1" dirty="0" smtClean="0">
                <a:latin typeface="Arial" panose="020B0604020202020204" pitchFamily="34" charset="0"/>
                <a:cs typeface="Arial" panose="020B0604020202020204" pitchFamily="34" charset="0"/>
              </a:rPr>
              <a:t>UNC Charlotte Optics Center</a:t>
            </a:r>
          </a:p>
          <a:p>
            <a:pPr marL="800100" lvl="1"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Comsol</a:t>
            </a:r>
            <a:r>
              <a:rPr lang="en-US" sz="2400" b="1" dirty="0" smtClean="0">
                <a:latin typeface="Arial" panose="020B0604020202020204" pitchFamily="34" charset="0"/>
                <a:cs typeface="Arial" panose="020B0604020202020204" pitchFamily="34" charset="0"/>
              </a:rPr>
              <a:t> Multiphysics® </a:t>
            </a:r>
            <a:r>
              <a:rPr lang="en-US" sz="2400" b="1" dirty="0" err="1" smtClean="0">
                <a:latin typeface="Arial" panose="020B0604020202020204" pitchFamily="34" charset="0"/>
                <a:cs typeface="Arial" panose="020B0604020202020204" pitchFamily="34" charset="0"/>
              </a:rPr>
              <a:t>LiveLink</a:t>
            </a:r>
            <a:r>
              <a:rPr lang="en-US" sz="2400" b="1" baseline="30000" dirty="0" err="1" smtClean="0">
                <a:latin typeface="Arial" panose="020B0604020202020204" pitchFamily="34" charset="0"/>
                <a:cs typeface="Arial" panose="020B0604020202020204" pitchFamily="34" charset="0"/>
              </a:rPr>
              <a:t>TM</a:t>
            </a:r>
            <a:r>
              <a:rPr lang="en-US" sz="2400" b="1" dirty="0" smtClean="0">
                <a:latin typeface="Arial" panose="020B0604020202020204" pitchFamily="34" charset="0"/>
                <a:cs typeface="Arial" panose="020B0604020202020204" pitchFamily="34" charset="0"/>
              </a:rPr>
              <a:t> for SolidWorks®</a:t>
            </a:r>
            <a:endParaRPr lang="en-US" sz="24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Technology review</a:t>
            </a: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2017 prototype samples</a:t>
            </a: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Current samples with optimized resonators</a:t>
            </a:r>
          </a:p>
          <a:p>
            <a:pPr marL="800100" lvl="1"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New samples with flow enhancement</a:t>
            </a:r>
          </a:p>
          <a:p>
            <a:pPr marL="800100" lvl="1" indent="-342900">
              <a:buFont typeface="Arial" panose="020B0604020202020204" pitchFamily="34" charset="0"/>
              <a:buChar char="•"/>
            </a:pPr>
            <a:r>
              <a:rPr lang="en-US" sz="2400" b="1" dirty="0" err="1" smtClean="0">
                <a:latin typeface="Arial" panose="020B0604020202020204" pitchFamily="34" charset="0"/>
                <a:cs typeface="Arial" panose="020B0604020202020204" pitchFamily="34" charset="0"/>
              </a:rPr>
              <a:t>Comsol</a:t>
            </a:r>
            <a:r>
              <a:rPr lang="en-US" sz="2400" b="1" dirty="0" smtClean="0">
                <a:latin typeface="Arial" panose="020B0604020202020204" pitchFamily="34" charset="0"/>
                <a:cs typeface="Arial" panose="020B0604020202020204" pitchFamily="34" charset="0"/>
              </a:rPr>
              <a:t> Multiphysics® simulations</a:t>
            </a:r>
          </a:p>
          <a:p>
            <a:pPr marL="800100" lvl="1" indent="-34290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endParaRPr lang="en-US" sz="2000" b="1" i="1" dirty="0">
              <a:solidFill>
                <a:schemeClr val="bg1"/>
              </a:solidFill>
              <a:latin typeface="Arial" panose="020B0604020202020204" pitchFamily="34" charset="0"/>
              <a:cs typeface="Arial" panose="020B0604020202020204" pitchFamily="34" charset="0"/>
            </a:endParaRPr>
          </a:p>
          <a:p>
            <a:endParaRPr lang="en-US" sz="2000" b="1" i="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i="1" dirty="0">
              <a:solidFill>
                <a:schemeClr val="bg1"/>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xmlns="" id="{5F5CD07A-11C0-4EC5-A909-270BF9EA6FA2}"/>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428133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65089" y="133165"/>
            <a:ext cx="9594845" cy="646331"/>
          </a:xfrm>
          <a:prstGeom prst="rect">
            <a:avLst/>
          </a:prstGeom>
          <a:noFill/>
        </p:spPr>
        <p:txBody>
          <a:bodyPr wrap="square" rtlCol="0">
            <a:spAutoFit/>
          </a:bodyPr>
          <a:lstStyle/>
          <a:p>
            <a:pPr algn="ctr"/>
            <a:r>
              <a:rPr lang="en-US" sz="3600" b="1" dirty="0" smtClean="0">
                <a:latin typeface="Arial" panose="020B0604020202020204" pitchFamily="34" charset="0"/>
                <a:cs typeface="Arial" panose="020B0604020202020204" pitchFamily="34" charset="0"/>
              </a:rPr>
              <a:t>Objectives</a:t>
            </a:r>
            <a:endParaRPr lang="en-US" sz="36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xmlns="" id="{49BAC15E-25E0-4D7E-8F68-F99F8ED9937D}"/>
              </a:ext>
            </a:extLst>
          </p:cNvPr>
          <p:cNvSpPr txBox="1"/>
          <p:nvPr/>
        </p:nvSpPr>
        <p:spPr>
          <a:xfrm>
            <a:off x="295907" y="3617654"/>
            <a:ext cx="11129653"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There is no co-funding of this work outside the Center and UNC Charlotte</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One major piece of equipment (new Impedance tube) was purchased jointly with both UNC Charlotte and </a:t>
            </a:r>
            <a:r>
              <a:rPr lang="en-US" sz="2400" b="1" dirty="0" err="1" smtClean="0">
                <a:latin typeface="Arial" panose="020B0604020202020204" pitchFamily="34" charset="0"/>
                <a:cs typeface="Arial" panose="020B0604020202020204" pitchFamily="34" charset="0"/>
              </a:rPr>
              <a:t>CfM</a:t>
            </a:r>
            <a:r>
              <a:rPr lang="en-US" sz="2400" b="1" dirty="0" smtClean="0">
                <a:latin typeface="Arial" panose="020B0604020202020204" pitchFamily="34" charset="0"/>
                <a:cs typeface="Arial" panose="020B0604020202020204" pitchFamily="34" charset="0"/>
              </a:rPr>
              <a:t> funds</a:t>
            </a:r>
          </a:p>
          <a:p>
            <a:pPr marL="342900" indent="-342900">
              <a:buFont typeface="Arial" panose="020B0604020202020204" pitchFamily="34" charset="0"/>
              <a:buChar char="•"/>
            </a:pPr>
            <a:r>
              <a:rPr lang="en-US" sz="2400" b="1" dirty="0" smtClean="0">
                <a:latin typeface="Arial" panose="020B0604020202020204" pitchFamily="34" charset="0"/>
                <a:cs typeface="Arial" panose="020B0604020202020204" pitchFamily="34" charset="0"/>
              </a:rPr>
              <a:t>An invention disclosure is in preparation based on the experimental results presented here today</a:t>
            </a:r>
          </a:p>
        </p:txBody>
      </p:sp>
      <p:sp>
        <p:nvSpPr>
          <p:cNvPr id="2" name="Footer Placeholder 1">
            <a:extLst>
              <a:ext uri="{FF2B5EF4-FFF2-40B4-BE49-F238E27FC236}">
                <a16:creationId xmlns:a16="http://schemas.microsoft.com/office/drawing/2014/main" xmlns="" id="{5F5CD07A-11C0-4EC5-A909-270BF9EA6FA2}"/>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
        <p:nvSpPr>
          <p:cNvPr id="7" name="TextBox 6">
            <a:extLst>
              <a:ext uri="{FF2B5EF4-FFF2-40B4-BE49-F238E27FC236}">
                <a16:creationId xmlns:a16="http://schemas.microsoft.com/office/drawing/2014/main" xmlns="" id="{48DDDD2E-F87A-425A-B48D-9AD08578EBBE}"/>
              </a:ext>
            </a:extLst>
          </p:cNvPr>
          <p:cNvSpPr txBox="1"/>
          <p:nvPr/>
        </p:nvSpPr>
        <p:spPr>
          <a:xfrm>
            <a:off x="-74980" y="2943773"/>
            <a:ext cx="9594845" cy="646331"/>
          </a:xfrm>
          <a:prstGeom prst="rect">
            <a:avLst/>
          </a:prstGeom>
          <a:noFill/>
        </p:spPr>
        <p:txBody>
          <a:bodyPr wrap="square" rtlCol="0">
            <a:spAutoFit/>
          </a:bodyPr>
          <a:lstStyle/>
          <a:p>
            <a:pPr algn="ctr"/>
            <a:r>
              <a:rPr lang="en-US" sz="3600" b="1" dirty="0" smtClean="0">
                <a:latin typeface="Arial" panose="020B0604020202020204" pitchFamily="34" charset="0"/>
                <a:cs typeface="Arial" panose="020B0604020202020204" pitchFamily="34" charset="0"/>
              </a:rPr>
              <a:t>Co-funding &amp; Intellectual property</a:t>
            </a:r>
            <a:endParaRPr lang="en-US" sz="3600" b="1" dirty="0">
              <a:latin typeface="Arial" panose="020B0604020202020204" pitchFamily="34" charset="0"/>
              <a:cs typeface="Arial" panose="020B0604020202020204" pitchFamily="34" charset="0"/>
            </a:endParaRPr>
          </a:p>
        </p:txBody>
      </p:sp>
      <p:sp>
        <p:nvSpPr>
          <p:cNvPr id="5" name="Rectangle 4"/>
          <p:cNvSpPr/>
          <p:nvPr/>
        </p:nvSpPr>
        <p:spPr>
          <a:xfrm>
            <a:off x="429087" y="907943"/>
            <a:ext cx="11067496" cy="1938992"/>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The objective of the current work is to develop an acoustic metamaterial filter for cooling fans that reduces audible noise while still allowing sufficient flow for convective cooling. The current approach uses 3D printed arrays of optimized Helmholtz resonators along with a typical cooling fan used by a Center member company in system applications.</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263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smtClean="0">
                <a:latin typeface="Arial" panose="020B0604020202020204" pitchFamily="34" charset="0"/>
                <a:cs typeface="Arial" panose="020B0604020202020204" pitchFamily="34" charset="0"/>
              </a:rPr>
              <a:t>2018-19 budget and timeline</a:t>
            </a:r>
            <a:endParaRPr lang="en-US" sz="3600" b="1" dirty="0">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xmlns="" id="{5F5CD07A-11C0-4EC5-A909-270BF9EA6FA2}"/>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graphicFrame>
        <p:nvGraphicFramePr>
          <p:cNvPr id="8" name="Shape 552"/>
          <p:cNvGraphicFramePr/>
          <p:nvPr>
            <p:extLst>
              <p:ext uri="{D42A27DB-BD31-4B8C-83A1-F6EECF244321}">
                <p14:modId xmlns:p14="http://schemas.microsoft.com/office/powerpoint/2010/main" val="4008830400"/>
              </p:ext>
            </p:extLst>
          </p:nvPr>
        </p:nvGraphicFramePr>
        <p:xfrm>
          <a:off x="380988" y="946818"/>
          <a:ext cx="4581628" cy="4796800"/>
        </p:xfrm>
        <a:graphic>
          <a:graphicData uri="http://schemas.openxmlformats.org/drawingml/2006/table">
            <a:tbl>
              <a:tblPr firstRow="1" bandRow="1">
                <a:noFill/>
              </a:tblPr>
              <a:tblGrid>
                <a:gridCol w="1947191">
                  <a:extLst>
                    <a:ext uri="{9D8B030D-6E8A-4147-A177-3AD203B41FA5}">
                      <a16:colId xmlns="" xmlns:a16="http://schemas.microsoft.com/office/drawing/2014/main" val="20000"/>
                    </a:ext>
                  </a:extLst>
                </a:gridCol>
                <a:gridCol w="744519">
                  <a:extLst>
                    <a:ext uri="{9D8B030D-6E8A-4147-A177-3AD203B41FA5}">
                      <a16:colId xmlns="" xmlns:a16="http://schemas.microsoft.com/office/drawing/2014/main" val="20001"/>
                    </a:ext>
                  </a:extLst>
                </a:gridCol>
                <a:gridCol w="1889918">
                  <a:extLst>
                    <a:ext uri="{9D8B030D-6E8A-4147-A177-3AD203B41FA5}">
                      <a16:colId xmlns="" xmlns:a16="http://schemas.microsoft.com/office/drawing/2014/main" val="20002"/>
                    </a:ext>
                  </a:extLst>
                </a:gridCol>
              </a:tblGrid>
              <a:tr h="370850">
                <a:tc>
                  <a:txBody>
                    <a:bodyPr/>
                    <a:lstStyle/>
                    <a:p>
                      <a:pPr marL="0" marR="0" lvl="0" indent="0" algn="l" rtl="0">
                        <a:spcBef>
                          <a:spcPts val="0"/>
                        </a:spcBef>
                        <a:spcAft>
                          <a:spcPts val="0"/>
                        </a:spcAft>
                        <a:buNone/>
                      </a:pPr>
                      <a:r>
                        <a:rPr lang="en-US" sz="2000" b="1" u="sng" dirty="0">
                          <a:latin typeface="Arial" panose="020B0604020202020204" pitchFamily="34" charset="0"/>
                          <a:cs typeface="Arial" panose="020B0604020202020204" pitchFamily="34" charset="0"/>
                        </a:rPr>
                        <a:t>Direct Cost</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b="1" u="sng" dirty="0" smtClean="0">
                          <a:latin typeface="Arial" panose="020B0604020202020204" pitchFamily="34" charset="0"/>
                          <a:cs typeface="Arial" panose="020B0604020202020204" pitchFamily="34" charset="0"/>
                        </a:rPr>
                        <a:t>Support</a:t>
                      </a:r>
                      <a:endParaRPr sz="2000" b="1" u="sng"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0"/>
                  </a:ext>
                </a:extLst>
              </a:tr>
              <a:tr h="370850">
                <a:tc>
                  <a:txBody>
                    <a:bodyPr/>
                    <a:lstStyle/>
                    <a:p>
                      <a:pPr marL="0" marR="0" lvl="0" indent="0" algn="l" rtl="0">
                        <a:spcBef>
                          <a:spcPts val="0"/>
                        </a:spcBef>
                        <a:spcAft>
                          <a:spcPts val="0"/>
                        </a:spcAft>
                        <a:buNone/>
                      </a:pPr>
                      <a:r>
                        <a:rPr lang="en-US" sz="2000" dirty="0" smtClean="0">
                          <a:latin typeface="Arial" panose="020B0604020202020204" pitchFamily="34" charset="0"/>
                          <a:cs typeface="Arial" panose="020B0604020202020204" pitchFamily="34" charset="0"/>
                        </a:rPr>
                        <a:t>Student</a:t>
                      </a:r>
                      <a:r>
                        <a:rPr lang="en-US" sz="2000" baseline="0" dirty="0" smtClean="0">
                          <a:latin typeface="Arial" panose="020B0604020202020204" pitchFamily="34" charset="0"/>
                          <a:cs typeface="Arial" panose="020B0604020202020204" pitchFamily="34" charset="0"/>
                        </a:rPr>
                        <a:t>s</a:t>
                      </a: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a:latin typeface="Arial" panose="020B0604020202020204" pitchFamily="34" charset="0"/>
                          <a:cs typeface="Arial" panose="020B0604020202020204" pitchFamily="34" charset="0"/>
                        </a:rPr>
                        <a:t>20,000</a:t>
                      </a: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1"/>
                  </a:ext>
                </a:extLst>
              </a:tr>
              <a:tr h="370850">
                <a:tc>
                  <a:txBody>
                    <a:bodyPr/>
                    <a:lstStyle/>
                    <a:p>
                      <a:pPr marL="0" marR="0" lvl="0" indent="0" algn="l" rtl="0">
                        <a:spcBef>
                          <a:spcPts val="0"/>
                        </a:spcBef>
                        <a:spcAft>
                          <a:spcPts val="0"/>
                        </a:spcAft>
                        <a:buNone/>
                      </a:pPr>
                      <a:r>
                        <a:rPr lang="en-US" sz="2000" dirty="0">
                          <a:latin typeface="Arial" panose="020B0604020202020204" pitchFamily="34" charset="0"/>
                          <a:cs typeface="Arial" panose="020B0604020202020204" pitchFamily="34" charset="0"/>
                        </a:rPr>
                        <a:t>Tuition</a:t>
                      </a: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a:latin typeface="Arial" panose="020B0604020202020204" pitchFamily="34" charset="0"/>
                          <a:cs typeface="Arial" panose="020B0604020202020204" pitchFamily="34" charset="0"/>
                        </a:rPr>
                        <a:t>8,000</a:t>
                      </a: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2"/>
                  </a:ext>
                </a:extLst>
              </a:tr>
              <a:tr h="370850">
                <a:tc>
                  <a:txBody>
                    <a:bodyPr/>
                    <a:lstStyle/>
                    <a:p>
                      <a:pPr marL="0" marR="0" lvl="0" indent="0" algn="l" rtl="0">
                        <a:spcBef>
                          <a:spcPts val="0"/>
                        </a:spcBef>
                        <a:spcAft>
                          <a:spcPts val="0"/>
                        </a:spcAft>
                        <a:buNone/>
                      </a:pPr>
                      <a:r>
                        <a:rPr lang="en-US" sz="2000" dirty="0" smtClean="0">
                          <a:latin typeface="Arial" panose="020B0604020202020204" pitchFamily="34" charset="0"/>
                          <a:cs typeface="Arial" panose="020B0604020202020204" pitchFamily="34" charset="0"/>
                        </a:rPr>
                        <a:t>Supplies</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1,874</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3"/>
                  </a:ext>
                </a:extLst>
              </a:tr>
              <a:tr h="370850">
                <a:tc>
                  <a:txBody>
                    <a:bodyPr/>
                    <a:lstStyle/>
                    <a:p>
                      <a:pPr marL="0" marR="0" lvl="0" indent="0" algn="l" rtl="0">
                        <a:spcBef>
                          <a:spcPts val="0"/>
                        </a:spcBef>
                        <a:spcAft>
                          <a:spcPts val="0"/>
                        </a:spcAft>
                        <a:buNone/>
                      </a:pPr>
                      <a:r>
                        <a:rPr lang="en-US" sz="2000">
                          <a:latin typeface="Arial" panose="020B0604020202020204" pitchFamily="34" charset="0"/>
                          <a:cs typeface="Arial" panose="020B0604020202020204" pitchFamily="34" charset="0"/>
                        </a:rPr>
                        <a:t>Software*</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1,990</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4"/>
                  </a:ext>
                </a:extLst>
              </a:tr>
              <a:tr h="370850">
                <a:tc>
                  <a:txBody>
                    <a:bodyPr/>
                    <a:lstStyle/>
                    <a:p>
                      <a:pPr marL="0" marR="0" lvl="0" indent="0" algn="l" rtl="0">
                        <a:spcBef>
                          <a:spcPts val="0"/>
                        </a:spcBef>
                        <a:spcAft>
                          <a:spcPts val="0"/>
                        </a:spcAft>
                        <a:buNone/>
                      </a:pPr>
                      <a:r>
                        <a:rPr lang="en-US" sz="2000">
                          <a:latin typeface="Arial" panose="020B0604020202020204" pitchFamily="34" charset="0"/>
                          <a:cs typeface="Arial" panose="020B0604020202020204" pitchFamily="34" charset="0"/>
                        </a:rPr>
                        <a:t>Travel</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2,500</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5"/>
                  </a:ext>
                </a:extLst>
              </a:tr>
              <a:tr h="370850">
                <a:tc>
                  <a:txBody>
                    <a:bodyPr/>
                    <a:lstStyle/>
                    <a:p>
                      <a:pPr marL="0" marR="0" lvl="0" indent="0" algn="l" rtl="0">
                        <a:spcBef>
                          <a:spcPts val="0"/>
                        </a:spcBef>
                        <a:spcAft>
                          <a:spcPts val="0"/>
                        </a:spcAft>
                        <a:buNone/>
                      </a:pPr>
                      <a:r>
                        <a:rPr lang="en-US" sz="2000">
                          <a:latin typeface="Arial" panose="020B0604020202020204" pitchFamily="34" charset="0"/>
                          <a:cs typeface="Arial" panose="020B0604020202020204" pitchFamily="34" charset="0"/>
                        </a:rPr>
                        <a:t>Equipment</a:t>
                      </a: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a:latin typeface="Arial" panose="020B0604020202020204" pitchFamily="34" charset="0"/>
                          <a:cs typeface="Arial" panose="020B0604020202020204" pitchFamily="34" charset="0"/>
                        </a:rPr>
                        <a:t>1,000</a:t>
                      </a: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6"/>
                  </a:ext>
                </a:extLst>
              </a:tr>
              <a:tr h="370850">
                <a:tc>
                  <a:txBody>
                    <a:bodyPr/>
                    <a:lstStyle/>
                    <a:p>
                      <a:pPr marL="0" marR="0" lvl="0" indent="0" algn="l" rtl="0">
                        <a:spcBef>
                          <a:spcPts val="0"/>
                        </a:spcBef>
                        <a:spcAft>
                          <a:spcPts val="0"/>
                        </a:spcAft>
                        <a:buNone/>
                      </a:pPr>
                      <a:r>
                        <a:rPr lang="en-US" sz="2000">
                          <a:latin typeface="Arial" panose="020B0604020202020204" pitchFamily="34" charset="0"/>
                          <a:cs typeface="Arial" panose="020B0604020202020204" pitchFamily="34" charset="0"/>
                        </a:rPr>
                        <a:t>Publication</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1,000</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7"/>
                  </a:ext>
                </a:extLst>
              </a:tr>
              <a:tr h="370850">
                <a:tc>
                  <a:txBody>
                    <a:bodyPr/>
                    <a:lstStyle/>
                    <a:p>
                      <a:pPr marL="0" marR="0" lvl="0" indent="0" algn="l" rtl="0">
                        <a:spcBef>
                          <a:spcPts val="0"/>
                        </a:spcBef>
                        <a:spcAft>
                          <a:spcPts val="0"/>
                        </a:spcAft>
                        <a:buNone/>
                      </a:pPr>
                      <a:r>
                        <a:rPr lang="en-US" sz="2000">
                          <a:latin typeface="Arial" panose="020B0604020202020204" pitchFamily="34" charset="0"/>
                          <a:cs typeface="Arial" panose="020B0604020202020204" pitchFamily="34" charset="0"/>
                        </a:rPr>
                        <a:t>Subtotal</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36,364</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8"/>
                  </a:ext>
                </a:extLst>
              </a:tr>
              <a:tr h="370850">
                <a:tc>
                  <a:txBody>
                    <a:bodyPr/>
                    <a:lstStyle/>
                    <a:p>
                      <a:pPr marL="0" marR="0" lvl="0" indent="0" algn="l" rtl="0">
                        <a:spcBef>
                          <a:spcPts val="0"/>
                        </a:spcBef>
                        <a:spcAft>
                          <a:spcPts val="0"/>
                        </a:spcAft>
                        <a:buNone/>
                      </a:pPr>
                      <a:r>
                        <a:rPr lang="en-US" sz="2000" b="1" u="sng">
                          <a:latin typeface="Arial" panose="020B0604020202020204" pitchFamily="34" charset="0"/>
                          <a:cs typeface="Arial" panose="020B0604020202020204" pitchFamily="34" charset="0"/>
                        </a:rPr>
                        <a:t>Indirect Cost</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endParaRPr sz="2000"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9"/>
                  </a:ext>
                </a:extLst>
              </a:tr>
              <a:tr h="370850">
                <a:tc>
                  <a:txBody>
                    <a:bodyPr/>
                    <a:lstStyle/>
                    <a:p>
                      <a:pPr marL="0" marR="0" lvl="0" indent="0" algn="l" rtl="0">
                        <a:spcBef>
                          <a:spcPts val="0"/>
                        </a:spcBef>
                        <a:spcAft>
                          <a:spcPts val="0"/>
                        </a:spcAft>
                        <a:buNone/>
                      </a:pPr>
                      <a:r>
                        <a:rPr lang="en-US" sz="2000" dirty="0" smtClean="0">
                          <a:latin typeface="Arial" panose="020B0604020202020204" pitchFamily="34" charset="0"/>
                          <a:cs typeface="Arial" panose="020B0604020202020204" pitchFamily="34" charset="0"/>
                        </a:rPr>
                        <a:t>Overhead</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3,636</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 xmlns:a16="http://schemas.microsoft.com/office/drawing/2014/main" val="10010"/>
                  </a:ext>
                </a:extLst>
              </a:tr>
              <a:tr h="438050">
                <a:tc>
                  <a:txBody>
                    <a:bodyPr/>
                    <a:lstStyle/>
                    <a:p>
                      <a:pPr marL="0" marR="0" lvl="0" indent="0" algn="l" rtl="0">
                        <a:spcBef>
                          <a:spcPts val="0"/>
                        </a:spcBef>
                        <a:spcAft>
                          <a:spcPts val="0"/>
                        </a:spcAft>
                        <a:buNone/>
                      </a:pPr>
                      <a:r>
                        <a:rPr lang="en-US" sz="2000" b="1">
                          <a:latin typeface="Arial" panose="020B0604020202020204" pitchFamily="34" charset="0"/>
                          <a:cs typeface="Arial" panose="020B0604020202020204" pitchFamily="34" charset="0"/>
                        </a:rPr>
                        <a:t>Total</a:t>
                      </a:r>
                      <a:endParaRPr>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2000" dirty="0">
                          <a:latin typeface="Arial" panose="020B0604020202020204" pitchFamily="34" charset="0"/>
                          <a:cs typeface="Arial" panose="020B0604020202020204" pitchFamily="34" charset="0"/>
                        </a:rPr>
                        <a:t>40,000</a:t>
                      </a:r>
                      <a:endParaRPr dirty="0">
                        <a:latin typeface="Arial" panose="020B0604020202020204" pitchFamily="34" charset="0"/>
                        <a:cs typeface="Arial" panose="020B0604020202020204" pitchFamily="34" charset="0"/>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11"/>
                  </a:ext>
                </a:extLst>
              </a:tr>
            </a:tbl>
          </a:graphicData>
        </a:graphic>
      </p:graphicFrame>
      <p:sp>
        <p:nvSpPr>
          <p:cNvPr id="5" name="Rectangle 4"/>
          <p:cNvSpPr/>
          <p:nvPr/>
        </p:nvSpPr>
        <p:spPr>
          <a:xfrm>
            <a:off x="5222170" y="997035"/>
            <a:ext cx="6203392" cy="4758226"/>
          </a:xfrm>
          <a:prstGeom prst="rect">
            <a:avLst/>
          </a:prstGeom>
        </p:spPr>
        <p:txBody>
          <a:bodyPr wrap="square">
            <a:spAutoFit/>
          </a:bodyPr>
          <a:lstStyle/>
          <a:p>
            <a:pPr marL="285750" indent="-285750">
              <a:lnSpc>
                <a:spcPct val="115000"/>
              </a:lnSpc>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Regular contact with industrial Center sponsor through regular telephone conferences and e-mails.</a:t>
            </a:r>
          </a:p>
          <a:p>
            <a:pPr marL="285750" indent="-285750">
              <a:lnSpc>
                <a:spcPct val="115000"/>
              </a:lnSpc>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July-September 2018</a:t>
            </a:r>
          </a:p>
          <a:p>
            <a:pPr marL="742950" lvl="1" indent="-285750">
              <a:lnSpc>
                <a:spcPct val="115000"/>
              </a:lnSpc>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Design</a:t>
            </a:r>
            <a:r>
              <a:rPr lang="en-US" sz="1600" b="1" dirty="0">
                <a:latin typeface="Arial" panose="020B0604020202020204" pitchFamily="34" charset="0"/>
                <a:ea typeface="Times New Roman" panose="02020603050405020304" pitchFamily="18" charset="0"/>
                <a:cs typeface="Arial" panose="020B0604020202020204" pitchFamily="34" charset="0"/>
              </a:rPr>
              <a:t>, simulate, and fabricate metamaterial that has a lower frequency absorption targeting individual fan noise </a:t>
            </a:r>
            <a:r>
              <a:rPr lang="en-US" sz="1600" b="1" dirty="0" smtClean="0">
                <a:latin typeface="Arial" panose="020B0604020202020204" pitchFamily="34" charset="0"/>
                <a:ea typeface="Times New Roman" panose="02020603050405020304" pitchFamily="18" charset="0"/>
                <a:cs typeface="Arial" panose="020B0604020202020204" pitchFamily="34" charset="0"/>
              </a:rPr>
              <a:t>frequencies</a:t>
            </a:r>
          </a:p>
          <a:p>
            <a:pPr marL="742950" lvl="1" indent="-285750">
              <a:lnSpc>
                <a:spcPct val="115000"/>
              </a:lnSpc>
              <a:buFont typeface="Arial" panose="020B0604020202020204" pitchFamily="34" charset="0"/>
              <a:buChar char="•"/>
            </a:pPr>
            <a:r>
              <a:rPr lang="en-US" sz="1600" b="1" dirty="0" smtClean="0">
                <a:latin typeface="Arial" panose="020B0604020202020204" pitchFamily="34" charset="0"/>
                <a:ea typeface="Calibri" panose="020F0502020204030204" pitchFamily="34" charset="0"/>
                <a:cs typeface="Arial" panose="020B0604020202020204" pitchFamily="34" charset="0"/>
              </a:rPr>
              <a:t>File invention disclosure</a:t>
            </a:r>
            <a:endParaRPr lang="en-US" sz="1600" b="1" dirty="0">
              <a:latin typeface="Arial" panose="020B0604020202020204" pitchFamily="34" charset="0"/>
              <a:ea typeface="Calibri" panose="020F0502020204030204" pitchFamily="34" charset="0"/>
              <a:cs typeface="Arial" panose="020B0604020202020204" pitchFamily="34" charset="0"/>
            </a:endParaRPr>
          </a:p>
          <a:p>
            <a:pPr marL="285750" indent="-285750">
              <a:lnSpc>
                <a:spcPct val="115000"/>
              </a:lnSpc>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October-December 2018 </a:t>
            </a:r>
            <a:r>
              <a:rPr lang="en-US" sz="1600" b="1" dirty="0">
                <a:latin typeface="Arial" panose="020B0604020202020204" pitchFamily="34" charset="0"/>
                <a:ea typeface="Times New Roman" panose="02020603050405020304" pitchFamily="18" charset="0"/>
                <a:cs typeface="Arial" panose="020B0604020202020204" pitchFamily="34" charset="0"/>
              </a:rPr>
              <a:t>– Design, simulate, and fabricate metamaterial that has a broadband absorption for all target fan </a:t>
            </a:r>
            <a:r>
              <a:rPr lang="en-US" sz="1600" b="1" dirty="0" smtClean="0">
                <a:latin typeface="Arial" panose="020B0604020202020204" pitchFamily="34" charset="0"/>
                <a:ea typeface="Times New Roman" panose="02020603050405020304" pitchFamily="18" charset="0"/>
                <a:cs typeface="Arial" panose="020B0604020202020204" pitchFamily="34" charset="0"/>
              </a:rPr>
              <a:t>frequencies</a:t>
            </a:r>
          </a:p>
          <a:p>
            <a:pPr marL="285750" indent="-285750">
              <a:lnSpc>
                <a:spcPct val="115000"/>
              </a:lnSpc>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January-March 2019 - Design</a:t>
            </a:r>
            <a:r>
              <a:rPr lang="en-US" sz="1600" b="1" dirty="0">
                <a:latin typeface="Arial" panose="020B0604020202020204" pitchFamily="34" charset="0"/>
                <a:ea typeface="Times New Roman" panose="02020603050405020304" pitchFamily="18" charset="0"/>
                <a:cs typeface="Arial" panose="020B0604020202020204" pitchFamily="34" charset="0"/>
              </a:rPr>
              <a:t>, simulate, and fabricate metamaterial that has broadband absorption with particle </a:t>
            </a:r>
            <a:r>
              <a:rPr lang="en-US" sz="1600" b="1" dirty="0" smtClean="0">
                <a:latin typeface="Arial" panose="020B0604020202020204" pitchFamily="34" charset="0"/>
                <a:ea typeface="Times New Roman" panose="02020603050405020304" pitchFamily="18" charset="0"/>
                <a:cs typeface="Arial" panose="020B0604020202020204" pitchFamily="34" charset="0"/>
              </a:rPr>
              <a:t>flow</a:t>
            </a:r>
            <a:endParaRPr lang="en-US" sz="1600" b="1"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April-June 2019</a:t>
            </a:r>
          </a:p>
          <a:p>
            <a:pPr marL="742950" lvl="1" indent="-285750">
              <a:buFont typeface="Arial" panose="020B0604020202020204" pitchFamily="34" charset="0"/>
              <a:buChar char="•"/>
            </a:pPr>
            <a:r>
              <a:rPr lang="en-US" sz="1600" b="1" dirty="0" smtClean="0">
                <a:latin typeface="Arial" panose="020B0604020202020204" pitchFamily="34" charset="0"/>
                <a:ea typeface="Times New Roman" panose="02020603050405020304" pitchFamily="18" charset="0"/>
                <a:cs typeface="Arial" panose="020B0604020202020204" pitchFamily="34" charset="0"/>
              </a:rPr>
              <a:t>Write-up </a:t>
            </a:r>
            <a:r>
              <a:rPr lang="en-US" sz="1600" b="1" dirty="0">
                <a:latin typeface="Arial" panose="020B0604020202020204" pitchFamily="34" charset="0"/>
                <a:ea typeface="Times New Roman" panose="02020603050405020304" pitchFamily="18" charset="0"/>
                <a:cs typeface="Arial" panose="020B0604020202020204" pitchFamily="34" charset="0"/>
              </a:rPr>
              <a:t>results for publication in appropriate journals and conference proceedings</a:t>
            </a:r>
            <a:r>
              <a:rPr lang="en-US" sz="1600" b="1" dirty="0" smtClean="0">
                <a:latin typeface="Arial" panose="020B0604020202020204" pitchFamily="34" charset="0"/>
                <a:ea typeface="Times New Roman" panose="02020603050405020304" pitchFamily="18" charset="0"/>
                <a:cs typeface="Arial" panose="020B0604020202020204" pitchFamily="34" charset="0"/>
              </a:rPr>
              <a:t>.</a:t>
            </a:r>
          </a:p>
          <a:p>
            <a:pPr marL="742950" lvl="1" indent="-285750">
              <a:buFont typeface="Arial" panose="020B0604020202020204" pitchFamily="34" charset="0"/>
              <a:buChar char="•"/>
            </a:pPr>
            <a:r>
              <a:rPr lang="en-US" sz="1600" b="1" dirty="0" smtClean="0">
                <a:latin typeface="Arial" panose="020B0604020202020204" pitchFamily="34" charset="0"/>
                <a:cs typeface="Arial" panose="020B0604020202020204" pitchFamily="34" charset="0"/>
              </a:rPr>
              <a:t>MSEE Thesis for Ryan Hill</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9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2" name="Footer Placeholder 1">
            <a:extLst>
              <a:ext uri="{FF2B5EF4-FFF2-40B4-BE49-F238E27FC236}">
                <a16:creationId xmlns:a16="http://schemas.microsoft.com/office/drawing/2014/main" xmlns="" id="{5F5CD07A-11C0-4EC5-A909-270BF9EA6FA2}"/>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
        <p:nvSpPr>
          <p:cNvPr id="7" name="TextBox 6"/>
          <p:cNvSpPr txBox="1"/>
          <p:nvPr/>
        </p:nvSpPr>
        <p:spPr>
          <a:xfrm>
            <a:off x="1987826" y="220076"/>
            <a:ext cx="7238999" cy="707886"/>
          </a:xfrm>
          <a:prstGeom prst="rect">
            <a:avLst/>
          </a:prstGeom>
          <a:noFill/>
        </p:spPr>
        <p:txBody>
          <a:bodyPr wrap="square" rtlCol="0">
            <a:spAutoFit/>
          </a:bodyPr>
          <a:lstStyle/>
          <a:p>
            <a:pPr algn="ctr"/>
            <a:r>
              <a:rPr lang="en-US" sz="4000" b="1" dirty="0" smtClean="0">
                <a:solidFill>
                  <a:schemeClr val="tx2"/>
                </a:solidFill>
                <a:latin typeface="+mj-lt"/>
              </a:rPr>
              <a:t>Typical Cooling Fan </a:t>
            </a:r>
            <a:r>
              <a:rPr lang="en-US" sz="4000" b="1" dirty="0">
                <a:solidFill>
                  <a:schemeClr val="tx2"/>
                </a:solidFill>
                <a:latin typeface="+mj-lt"/>
              </a:rPr>
              <a:t>Data</a:t>
            </a:r>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014982" y="1067601"/>
                <a:ext cx="8610600" cy="419100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lvl="1">
                  <a:buFont typeface="Wingdings" panose="05000000000000000000" pitchFamily="2" charset="2"/>
                  <a:buChar char="Ø"/>
                </a:pPr>
                <a:r>
                  <a:rPr lang="en-US" sz="1600" i="1" dirty="0" smtClean="0"/>
                  <a:t>Seven Fan Blade at 7200 RPM</a:t>
                </a:r>
                <a:endParaRPr lang="en-US" i="1" dirty="0"/>
              </a:p>
              <a:p>
                <a:pPr lvl="1">
                  <a:buFont typeface="Wingdings" panose="05000000000000000000" pitchFamily="2" charset="2"/>
                  <a:buChar char="Ø"/>
                </a:pPr>
                <a14:m>
                  <m:oMath xmlns:m="http://schemas.openxmlformats.org/officeDocument/2006/math">
                    <m:r>
                      <a:rPr lang="en-US" sz="1600" i="1" dirty="0" smtClean="0">
                        <a:latin typeface="Cambria Math" panose="02040503050406030204" pitchFamily="18" charset="0"/>
                      </a:rPr>
                      <m:t>𝐹𝑎𝑛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𝑅𝑜𝑡𝑎𝑡𝑖𝑜𝑛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𝐹𝑟𝑒𝑞𝑢𝑒𝑛𝑐𝑦</m:t>
                    </m:r>
                    <m:r>
                      <a:rPr lang="en-US" sz="1600" i="1" dirty="0" smtClean="0">
                        <a:latin typeface="Cambria Math" panose="02040503050406030204" pitchFamily="18" charset="0"/>
                      </a:rPr>
                      <m:t> </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𝐹𝑅𝐹</m:t>
                        </m:r>
                      </m:e>
                    </m:d>
                    <m:r>
                      <a:rPr lang="en-US" sz="1600" i="1" dirty="0" smtClean="0">
                        <a:latin typeface="Cambria Math" panose="02040503050406030204" pitchFamily="18" charset="0"/>
                      </a:rPr>
                      <m:t>=</m:t>
                    </m:r>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𝐹𝑎𝑛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𝑅𝑃𝑀</m:t>
                        </m:r>
                      </m:num>
                      <m:den>
                        <m:r>
                          <a:rPr lang="en-US" sz="1600" i="1" dirty="0" smtClean="0">
                            <a:latin typeface="Cambria Math" panose="02040503050406030204" pitchFamily="18" charset="0"/>
                          </a:rPr>
                          <m:t>60 </m:t>
                        </m:r>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𝑠</m:t>
                            </m:r>
                          </m:num>
                          <m:den>
                            <m:r>
                              <a:rPr lang="en-US" sz="1600" i="1" dirty="0" smtClean="0">
                                <a:latin typeface="Cambria Math" panose="02040503050406030204" pitchFamily="18" charset="0"/>
                              </a:rPr>
                              <m:t>𝑚𝑖𝑛</m:t>
                            </m:r>
                          </m:den>
                        </m:f>
                      </m:den>
                    </m:f>
                    <m:r>
                      <a:rPr lang="en-US" sz="1600" i="1" dirty="0" smtClean="0">
                        <a:latin typeface="Cambria Math" panose="02040503050406030204" pitchFamily="18" charset="0"/>
                      </a:rPr>
                      <m:t> </m:t>
                    </m:r>
                  </m:oMath>
                </a14:m>
                <a:endParaRPr lang="en-US" sz="1600" dirty="0"/>
              </a:p>
              <a:p>
                <a:pPr lvl="1">
                  <a:buFont typeface="Wingdings" panose="05000000000000000000" pitchFamily="2" charset="2"/>
                  <a:buChar char="Ø"/>
                </a:pPr>
                <a14:m>
                  <m:oMath xmlns:m="http://schemas.openxmlformats.org/officeDocument/2006/math">
                    <m:r>
                      <a:rPr lang="en-US" sz="1600" i="1" smtClean="0">
                        <a:latin typeface="Cambria Math" panose="02040503050406030204" pitchFamily="18" charset="0"/>
                      </a:rPr>
                      <m:t>𝐵𝑙𝑎𝑑𝑒</m:t>
                    </m:r>
                    <m:r>
                      <a:rPr lang="en-US" sz="1600" i="1" smtClean="0">
                        <a:latin typeface="Cambria Math" panose="02040503050406030204" pitchFamily="18" charset="0"/>
                      </a:rPr>
                      <m:t> </m:t>
                    </m:r>
                    <m:r>
                      <a:rPr lang="en-US" sz="1600" i="1" smtClean="0">
                        <a:latin typeface="Cambria Math" panose="02040503050406030204" pitchFamily="18" charset="0"/>
                      </a:rPr>
                      <m:t>𝑃𝑎𝑠𝑠</m:t>
                    </m:r>
                    <m:r>
                      <a:rPr lang="en-US" sz="1600" i="1" smtClean="0">
                        <a:latin typeface="Cambria Math" panose="02040503050406030204" pitchFamily="18" charset="0"/>
                      </a:rPr>
                      <m:t> </m:t>
                    </m:r>
                    <m:r>
                      <a:rPr lang="en-US" sz="1600" i="1" smtClean="0">
                        <a:latin typeface="Cambria Math" panose="02040503050406030204" pitchFamily="18" charset="0"/>
                      </a:rPr>
                      <m:t>𝐹𝑟𝑒𝑞𝑢𝑒𝑛𝑐𝑦</m:t>
                    </m:r>
                    <m:r>
                      <a:rPr lang="en-US" sz="1600" i="1" smtClean="0">
                        <a:latin typeface="Cambria Math" panose="02040503050406030204" pitchFamily="18" charset="0"/>
                      </a:rPr>
                      <m:t>(</m:t>
                    </m:r>
                    <m:r>
                      <a:rPr lang="en-US" sz="1600" i="1" smtClean="0">
                        <a:latin typeface="Cambria Math" panose="02040503050406030204" pitchFamily="18" charset="0"/>
                      </a:rPr>
                      <m:t>𝐵𝑃𝐹</m:t>
                    </m:r>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en-US" sz="1600" i="1" smtClean="0">
                            <a:latin typeface="Cambria Math" panose="02040503050406030204" pitchFamily="18" charset="0"/>
                          </a:rPr>
                          <m:t>𝑁𝑜</m:t>
                        </m:r>
                        <m:r>
                          <a:rPr lang="en-US" sz="1600" i="1" smtClean="0">
                            <a:latin typeface="Cambria Math" panose="02040503050406030204" pitchFamily="18" charset="0"/>
                          </a:rPr>
                          <m:t>. </m:t>
                        </m:r>
                        <m:r>
                          <a:rPr lang="en-US" sz="1600" i="1" smtClean="0">
                            <a:latin typeface="Cambria Math" panose="02040503050406030204" pitchFamily="18" charset="0"/>
                          </a:rPr>
                          <m:t>𝑜𝑓</m:t>
                        </m:r>
                        <m:r>
                          <a:rPr lang="en-US" sz="1600" i="1" smtClean="0">
                            <a:latin typeface="Cambria Math" panose="02040503050406030204" pitchFamily="18" charset="0"/>
                          </a:rPr>
                          <m:t> </m:t>
                        </m:r>
                        <m:r>
                          <a:rPr lang="en-US" sz="1600" i="1" smtClean="0">
                            <a:latin typeface="Cambria Math" panose="02040503050406030204" pitchFamily="18" charset="0"/>
                          </a:rPr>
                          <m:t>𝐵𝑙𝑎𝑑𝑒𝑠</m:t>
                        </m:r>
                        <m:r>
                          <a:rPr lang="en-US" sz="1600" i="1" smtClean="0">
                            <a:latin typeface="Cambria Math" panose="02040503050406030204" pitchFamily="18" charset="0"/>
                          </a:rPr>
                          <m:t> ∗</m:t>
                        </m:r>
                        <m:r>
                          <a:rPr lang="en-US" sz="1600" i="1" smtClean="0">
                            <a:latin typeface="Cambria Math" panose="02040503050406030204" pitchFamily="18" charset="0"/>
                          </a:rPr>
                          <m:t>𝐹𝑎𝑛</m:t>
                        </m:r>
                        <m:r>
                          <a:rPr lang="en-US" sz="1600" i="1" smtClean="0">
                            <a:latin typeface="Cambria Math" panose="02040503050406030204" pitchFamily="18" charset="0"/>
                          </a:rPr>
                          <m:t> </m:t>
                        </m:r>
                        <m:r>
                          <a:rPr lang="en-US" sz="1600" i="1" smtClean="0">
                            <a:latin typeface="Cambria Math" panose="02040503050406030204" pitchFamily="18" charset="0"/>
                          </a:rPr>
                          <m:t>𝑅𝑃𝑀</m:t>
                        </m:r>
                      </m:num>
                      <m:den>
                        <m:r>
                          <a:rPr lang="en-US" sz="1600" i="1" smtClean="0">
                            <a:latin typeface="Cambria Math" panose="02040503050406030204" pitchFamily="18" charset="0"/>
                          </a:rPr>
                          <m:t>60 </m:t>
                        </m:r>
                        <m:f>
                          <m:fPr>
                            <m:ctrlPr>
                              <a:rPr lang="en-US" sz="1600" i="1" smtClean="0">
                                <a:latin typeface="Cambria Math" panose="02040503050406030204" pitchFamily="18" charset="0"/>
                              </a:rPr>
                            </m:ctrlPr>
                          </m:fPr>
                          <m:num>
                            <m:r>
                              <a:rPr lang="en-US" sz="1600" i="1" smtClean="0">
                                <a:latin typeface="Cambria Math" panose="02040503050406030204" pitchFamily="18" charset="0"/>
                              </a:rPr>
                              <m:t>𝑠</m:t>
                            </m:r>
                          </m:num>
                          <m:den>
                            <m:r>
                              <a:rPr lang="en-US" sz="1600" i="1" smtClean="0">
                                <a:latin typeface="Cambria Math" panose="02040503050406030204" pitchFamily="18" charset="0"/>
                              </a:rPr>
                              <m:t>𝑚𝑖𝑛</m:t>
                            </m:r>
                          </m:den>
                        </m:f>
                      </m:den>
                    </m:f>
                  </m:oMath>
                </a14:m>
                <a:endParaRPr lang="en-US" dirty="0"/>
              </a:p>
              <a:p>
                <a:pPr lvl="1">
                  <a:buFont typeface="Wingdings" panose="05000000000000000000" pitchFamily="2" charset="2"/>
                  <a:buChar char="Ø"/>
                </a:pPr>
                <a:endParaRPr lang="en-US" b="1" dirty="0"/>
              </a:p>
              <a:p>
                <a:pPr lvl="1">
                  <a:buFont typeface="Wingdings" panose="05000000000000000000" pitchFamily="2" charset="2"/>
                  <a:buChar char="Ø"/>
                </a:pPr>
                <a:endParaRPr lang="en-US" sz="26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014982" y="1067601"/>
                <a:ext cx="8610600" cy="4191000"/>
              </a:xfrm>
              <a:prstGeom prst="rect">
                <a:avLst/>
              </a:prstGeom>
              <a:blipFill rotWithShape="0">
                <a:blip r:embed="rId3"/>
                <a:stretch>
                  <a:fillRect t="-436"/>
                </a:stretch>
              </a:blipFill>
            </p:spPr>
            <p:txBody>
              <a:bodyPr/>
              <a:lstStyle/>
              <a:p>
                <a:r>
                  <a:rPr lang="en-US">
                    <a:noFill/>
                  </a:rPr>
                  <a:t> </a:t>
                </a:r>
              </a:p>
            </p:txBody>
          </p:sp>
        </mc:Fallback>
      </mc:AlternateContent>
      <p:pic>
        <p:nvPicPr>
          <p:cNvPr id="9" name="Shape 113">
            <a:extLst>
              <a:ext uri="{FF2B5EF4-FFF2-40B4-BE49-F238E27FC236}">
                <a16:creationId xmlns="" xmlns:a16="http://schemas.microsoft.com/office/drawing/2014/main" id="{84D3D685-0B93-46B4-BB78-22C089658612}"/>
              </a:ext>
            </a:extLst>
          </p:cNvPr>
          <p:cNvPicPr preferRelativeResize="0"/>
          <p:nvPr/>
        </p:nvPicPr>
        <p:blipFill rotWithShape="1">
          <a:blip r:embed="rId4">
            <a:alphaModFix/>
          </a:blip>
          <a:srcRect l="3016" b="57688"/>
          <a:stretch/>
        </p:blipFill>
        <p:spPr>
          <a:xfrm>
            <a:off x="8228012" y="2807823"/>
            <a:ext cx="3820996" cy="2751589"/>
          </a:xfrm>
          <a:prstGeom prst="rect">
            <a:avLst/>
          </a:prstGeom>
          <a:noFill/>
          <a:ln>
            <a:noFill/>
          </a:ln>
        </p:spPr>
      </p:pic>
      <p:graphicFrame>
        <p:nvGraphicFramePr>
          <p:cNvPr id="10" name="Shape 120">
            <a:extLst>
              <a:ext uri="{FF2B5EF4-FFF2-40B4-BE49-F238E27FC236}">
                <a16:creationId xmlns="" xmlns:a16="http://schemas.microsoft.com/office/drawing/2014/main" id="{B9B91941-6762-4725-9997-C42230E30295}"/>
              </a:ext>
            </a:extLst>
          </p:cNvPr>
          <p:cNvGraphicFramePr/>
          <p:nvPr>
            <p:extLst>
              <p:ext uri="{D42A27DB-BD31-4B8C-83A1-F6EECF244321}">
                <p14:modId xmlns:p14="http://schemas.microsoft.com/office/powerpoint/2010/main" val="2400491652"/>
              </p:ext>
            </p:extLst>
          </p:nvPr>
        </p:nvGraphicFramePr>
        <p:xfrm>
          <a:off x="284085" y="2831977"/>
          <a:ext cx="3701989" cy="3039412"/>
        </p:xfrm>
        <a:graphic>
          <a:graphicData uri="http://schemas.openxmlformats.org/drawingml/2006/table">
            <a:tbl>
              <a:tblPr>
                <a:noFill/>
              </a:tblPr>
              <a:tblGrid>
                <a:gridCol w="887767">
                  <a:extLst>
                    <a:ext uri="{9D8B030D-6E8A-4147-A177-3AD203B41FA5}">
                      <a16:colId xmlns="" xmlns:a16="http://schemas.microsoft.com/office/drawing/2014/main" val="20000"/>
                    </a:ext>
                  </a:extLst>
                </a:gridCol>
                <a:gridCol w="1458272">
                  <a:extLst>
                    <a:ext uri="{9D8B030D-6E8A-4147-A177-3AD203B41FA5}">
                      <a16:colId xmlns="" xmlns:a16="http://schemas.microsoft.com/office/drawing/2014/main" val="20002"/>
                    </a:ext>
                  </a:extLst>
                </a:gridCol>
                <a:gridCol w="1355950">
                  <a:extLst>
                    <a:ext uri="{9D8B030D-6E8A-4147-A177-3AD203B41FA5}">
                      <a16:colId xmlns="" xmlns:a16="http://schemas.microsoft.com/office/drawing/2014/main" val="20003"/>
                    </a:ext>
                  </a:extLst>
                </a:gridCol>
              </a:tblGrid>
              <a:tr h="585926">
                <a:tc>
                  <a:txBody>
                    <a:bodyPr/>
                    <a:lstStyle/>
                    <a:p>
                      <a:pPr lvl="0">
                        <a:spcBef>
                          <a:spcPts val="0"/>
                        </a:spcBef>
                        <a:buNone/>
                      </a:pPr>
                      <a:r>
                        <a:rPr lang="en-US" sz="1400" b="1" dirty="0" smtClean="0"/>
                        <a:t>Peak</a:t>
                      </a:r>
                      <a:endParaRPr lang="en-US" sz="1400" b="1" dirty="0"/>
                    </a:p>
                  </a:txBody>
                  <a:tcPr marL="68569" marR="68569" marT="68569" marB="68569"/>
                </a:tc>
                <a:tc>
                  <a:txBody>
                    <a:bodyPr/>
                    <a:lstStyle/>
                    <a:p>
                      <a:pPr lvl="0">
                        <a:spcBef>
                          <a:spcPts val="0"/>
                        </a:spcBef>
                        <a:buNone/>
                      </a:pPr>
                      <a:r>
                        <a:rPr lang="en-US" sz="1400" b="1" dirty="0"/>
                        <a:t>Calculated</a:t>
                      </a:r>
                    </a:p>
                  </a:txBody>
                  <a:tcPr marL="68569" marR="68569" marT="68569" marB="68569"/>
                </a:tc>
                <a:tc>
                  <a:txBody>
                    <a:bodyPr/>
                    <a:lstStyle/>
                    <a:p>
                      <a:pPr lvl="0" rtl="0">
                        <a:spcBef>
                          <a:spcPts val="0"/>
                        </a:spcBef>
                        <a:buNone/>
                      </a:pPr>
                      <a:r>
                        <a:rPr lang="en-US" sz="1400" b="1" dirty="0"/>
                        <a:t>Measured</a:t>
                      </a:r>
                    </a:p>
                  </a:txBody>
                  <a:tcPr marL="68569" marR="68569" marT="68569" marB="68569"/>
                </a:tc>
                <a:extLst>
                  <a:ext uri="{0D108BD9-81ED-4DB2-BD59-A6C34878D82A}">
                    <a16:rowId xmlns="" xmlns:a16="http://schemas.microsoft.com/office/drawing/2014/main" val="10000"/>
                  </a:ext>
                </a:extLst>
              </a:tr>
              <a:tr h="341662">
                <a:tc>
                  <a:txBody>
                    <a:bodyPr/>
                    <a:lstStyle/>
                    <a:p>
                      <a:pPr lvl="0">
                        <a:spcBef>
                          <a:spcPts val="0"/>
                        </a:spcBef>
                        <a:buNone/>
                      </a:pPr>
                      <a:r>
                        <a:rPr lang="en-US" sz="1400" b="1"/>
                        <a:t>1</a:t>
                      </a:r>
                    </a:p>
                  </a:txBody>
                  <a:tcPr marL="68569" marR="68569" marT="68569" marB="68569"/>
                </a:tc>
                <a:tc>
                  <a:txBody>
                    <a:bodyPr/>
                    <a:lstStyle/>
                    <a:p>
                      <a:pPr lvl="0">
                        <a:spcBef>
                          <a:spcPts val="0"/>
                        </a:spcBef>
                        <a:buNone/>
                      </a:pPr>
                      <a:r>
                        <a:rPr lang="en-US" sz="1400" b="1"/>
                        <a:t>117 Hz</a:t>
                      </a:r>
                    </a:p>
                  </a:txBody>
                  <a:tcPr marL="68569" marR="68569" marT="68569" marB="68569"/>
                </a:tc>
                <a:tc>
                  <a:txBody>
                    <a:bodyPr/>
                    <a:lstStyle/>
                    <a:p>
                      <a:pPr lvl="0">
                        <a:spcBef>
                          <a:spcPts val="0"/>
                        </a:spcBef>
                        <a:buNone/>
                      </a:pPr>
                      <a:r>
                        <a:rPr lang="en-US" sz="1400" b="1" dirty="0"/>
                        <a:t>115 Hz</a:t>
                      </a:r>
                    </a:p>
                  </a:txBody>
                  <a:tcPr marL="68569" marR="68569" marT="68569" marB="68569"/>
                </a:tc>
                <a:extLst>
                  <a:ext uri="{0D108BD9-81ED-4DB2-BD59-A6C34878D82A}">
                    <a16:rowId xmlns="" xmlns:a16="http://schemas.microsoft.com/office/drawing/2014/main" val="10001"/>
                  </a:ext>
                </a:extLst>
              </a:tr>
              <a:tr h="341662">
                <a:tc>
                  <a:txBody>
                    <a:bodyPr/>
                    <a:lstStyle/>
                    <a:p>
                      <a:pPr lvl="0">
                        <a:spcBef>
                          <a:spcPts val="0"/>
                        </a:spcBef>
                        <a:buNone/>
                      </a:pPr>
                      <a:r>
                        <a:rPr lang="en-US" sz="1400" b="1"/>
                        <a:t>2</a:t>
                      </a:r>
                    </a:p>
                  </a:txBody>
                  <a:tcPr marL="68569" marR="68569" marT="68569" marB="68569"/>
                </a:tc>
                <a:tc>
                  <a:txBody>
                    <a:bodyPr/>
                    <a:lstStyle/>
                    <a:p>
                      <a:pPr lvl="0">
                        <a:spcBef>
                          <a:spcPts val="0"/>
                        </a:spcBef>
                        <a:buNone/>
                      </a:pPr>
                      <a:r>
                        <a:rPr lang="en-US" sz="1400" b="1"/>
                        <a:t>817 Hz</a:t>
                      </a:r>
                    </a:p>
                  </a:txBody>
                  <a:tcPr marL="68569" marR="68569" marT="68569" marB="68569"/>
                </a:tc>
                <a:tc>
                  <a:txBody>
                    <a:bodyPr/>
                    <a:lstStyle/>
                    <a:p>
                      <a:pPr lvl="0">
                        <a:spcBef>
                          <a:spcPts val="0"/>
                        </a:spcBef>
                        <a:buNone/>
                      </a:pPr>
                      <a:r>
                        <a:rPr lang="en-US" sz="1400" b="1" dirty="0"/>
                        <a:t>803 Hz</a:t>
                      </a:r>
                    </a:p>
                  </a:txBody>
                  <a:tcPr marL="68569" marR="68569" marT="68569" marB="68569"/>
                </a:tc>
                <a:extLst>
                  <a:ext uri="{0D108BD9-81ED-4DB2-BD59-A6C34878D82A}">
                    <a16:rowId xmlns="" xmlns:a16="http://schemas.microsoft.com/office/drawing/2014/main" val="10002"/>
                  </a:ext>
                </a:extLst>
              </a:tr>
              <a:tr h="341662">
                <a:tc>
                  <a:txBody>
                    <a:bodyPr/>
                    <a:lstStyle/>
                    <a:p>
                      <a:pPr lvl="0">
                        <a:spcBef>
                          <a:spcPts val="0"/>
                        </a:spcBef>
                        <a:buNone/>
                      </a:pPr>
                      <a:r>
                        <a:rPr lang="en-US" sz="1400" b="1"/>
                        <a:t>3</a:t>
                      </a:r>
                    </a:p>
                  </a:txBody>
                  <a:tcPr marL="68569" marR="68569" marT="68569" marB="68569"/>
                </a:tc>
                <a:tc>
                  <a:txBody>
                    <a:bodyPr/>
                    <a:lstStyle/>
                    <a:p>
                      <a:pPr lvl="0">
                        <a:spcBef>
                          <a:spcPts val="0"/>
                        </a:spcBef>
                        <a:buNone/>
                      </a:pPr>
                      <a:r>
                        <a:rPr lang="en-US" sz="1400" b="1" dirty="0"/>
                        <a:t>N/a</a:t>
                      </a:r>
                    </a:p>
                  </a:txBody>
                  <a:tcPr marL="68569" marR="68569" marT="68569" marB="68569"/>
                </a:tc>
                <a:tc>
                  <a:txBody>
                    <a:bodyPr/>
                    <a:lstStyle/>
                    <a:p>
                      <a:pPr lvl="0">
                        <a:spcBef>
                          <a:spcPts val="0"/>
                        </a:spcBef>
                        <a:buNone/>
                      </a:pPr>
                      <a:r>
                        <a:rPr lang="en-US" sz="1400" b="1" dirty="0"/>
                        <a:t>1377 Hz</a:t>
                      </a:r>
                    </a:p>
                  </a:txBody>
                  <a:tcPr marL="68569" marR="68569" marT="68569" marB="68569"/>
                </a:tc>
                <a:extLst>
                  <a:ext uri="{0D108BD9-81ED-4DB2-BD59-A6C34878D82A}">
                    <a16:rowId xmlns="" xmlns:a16="http://schemas.microsoft.com/office/drawing/2014/main" val="10003"/>
                  </a:ext>
                </a:extLst>
              </a:tr>
              <a:tr h="341662">
                <a:tc>
                  <a:txBody>
                    <a:bodyPr/>
                    <a:lstStyle/>
                    <a:p>
                      <a:pPr lvl="0">
                        <a:spcBef>
                          <a:spcPts val="0"/>
                        </a:spcBef>
                        <a:buNone/>
                      </a:pPr>
                      <a:r>
                        <a:rPr lang="en-US" sz="1400" b="1"/>
                        <a:t>4</a:t>
                      </a:r>
                    </a:p>
                  </a:txBody>
                  <a:tcPr marL="68569" marR="68569" marT="68569" marB="68569"/>
                </a:tc>
                <a:tc>
                  <a:txBody>
                    <a:bodyPr/>
                    <a:lstStyle/>
                    <a:p>
                      <a:pPr lvl="0">
                        <a:spcBef>
                          <a:spcPts val="0"/>
                        </a:spcBef>
                        <a:buNone/>
                      </a:pPr>
                      <a:r>
                        <a:rPr lang="en-US" sz="1400" b="1"/>
                        <a:t>1634 Hz</a:t>
                      </a:r>
                    </a:p>
                  </a:txBody>
                  <a:tcPr marL="68569" marR="68569" marT="68569" marB="68569"/>
                </a:tc>
                <a:tc>
                  <a:txBody>
                    <a:bodyPr/>
                    <a:lstStyle/>
                    <a:p>
                      <a:pPr lvl="0">
                        <a:spcBef>
                          <a:spcPts val="0"/>
                        </a:spcBef>
                        <a:buNone/>
                      </a:pPr>
                      <a:r>
                        <a:rPr lang="en-US" sz="1400" b="1"/>
                        <a:t>1606 Hz</a:t>
                      </a:r>
                    </a:p>
                  </a:txBody>
                  <a:tcPr marL="68569" marR="68569" marT="68569" marB="68569"/>
                </a:tc>
                <a:extLst>
                  <a:ext uri="{0D108BD9-81ED-4DB2-BD59-A6C34878D82A}">
                    <a16:rowId xmlns="" xmlns:a16="http://schemas.microsoft.com/office/drawing/2014/main" val="10004"/>
                  </a:ext>
                </a:extLst>
              </a:tr>
              <a:tr h="341662">
                <a:tc>
                  <a:txBody>
                    <a:bodyPr/>
                    <a:lstStyle/>
                    <a:p>
                      <a:pPr lvl="0">
                        <a:spcBef>
                          <a:spcPts val="0"/>
                        </a:spcBef>
                        <a:buNone/>
                      </a:pPr>
                      <a:r>
                        <a:rPr lang="en-US" sz="1400" b="1"/>
                        <a:t>5</a:t>
                      </a:r>
                    </a:p>
                  </a:txBody>
                  <a:tcPr marL="68569" marR="68569" marT="68569" marB="68569"/>
                </a:tc>
                <a:tc>
                  <a:txBody>
                    <a:bodyPr/>
                    <a:lstStyle/>
                    <a:p>
                      <a:pPr lvl="0">
                        <a:spcBef>
                          <a:spcPts val="0"/>
                        </a:spcBef>
                        <a:buNone/>
                      </a:pPr>
                      <a:r>
                        <a:rPr lang="en-US" sz="1400" b="1"/>
                        <a:t>2451 Hz</a:t>
                      </a:r>
                    </a:p>
                  </a:txBody>
                  <a:tcPr marL="68569" marR="68569" marT="68569" marB="68569"/>
                </a:tc>
                <a:tc>
                  <a:txBody>
                    <a:bodyPr/>
                    <a:lstStyle/>
                    <a:p>
                      <a:pPr lvl="0">
                        <a:spcBef>
                          <a:spcPts val="0"/>
                        </a:spcBef>
                        <a:buNone/>
                      </a:pPr>
                      <a:r>
                        <a:rPr lang="en-US" sz="1400" b="1"/>
                        <a:t>2408 Hz</a:t>
                      </a:r>
                    </a:p>
                  </a:txBody>
                  <a:tcPr marL="68569" marR="68569" marT="68569" marB="68569"/>
                </a:tc>
                <a:extLst>
                  <a:ext uri="{0D108BD9-81ED-4DB2-BD59-A6C34878D82A}">
                    <a16:rowId xmlns="" xmlns:a16="http://schemas.microsoft.com/office/drawing/2014/main" val="10005"/>
                  </a:ext>
                </a:extLst>
              </a:tr>
              <a:tr h="341662">
                <a:tc>
                  <a:txBody>
                    <a:bodyPr/>
                    <a:lstStyle/>
                    <a:p>
                      <a:pPr lvl="0">
                        <a:spcBef>
                          <a:spcPts val="0"/>
                        </a:spcBef>
                        <a:buNone/>
                      </a:pPr>
                      <a:r>
                        <a:rPr lang="en-US" sz="1400" b="1"/>
                        <a:t>6</a:t>
                      </a:r>
                    </a:p>
                  </a:txBody>
                  <a:tcPr marL="68569" marR="68569" marT="68569" marB="68569"/>
                </a:tc>
                <a:tc>
                  <a:txBody>
                    <a:bodyPr/>
                    <a:lstStyle/>
                    <a:p>
                      <a:pPr lvl="0">
                        <a:spcBef>
                          <a:spcPts val="0"/>
                        </a:spcBef>
                        <a:buNone/>
                      </a:pPr>
                      <a:r>
                        <a:rPr lang="en-US" sz="1400" b="1"/>
                        <a:t>3268 Hz</a:t>
                      </a:r>
                    </a:p>
                  </a:txBody>
                  <a:tcPr marL="68569" marR="68569" marT="68569" marB="68569"/>
                </a:tc>
                <a:tc>
                  <a:txBody>
                    <a:bodyPr/>
                    <a:lstStyle/>
                    <a:p>
                      <a:pPr lvl="0">
                        <a:spcBef>
                          <a:spcPts val="0"/>
                        </a:spcBef>
                        <a:buNone/>
                      </a:pPr>
                      <a:r>
                        <a:rPr lang="en-US" sz="1400" b="1"/>
                        <a:t>3209 Hz</a:t>
                      </a:r>
                    </a:p>
                  </a:txBody>
                  <a:tcPr marL="68569" marR="68569" marT="68569" marB="68569"/>
                </a:tc>
                <a:extLst>
                  <a:ext uri="{0D108BD9-81ED-4DB2-BD59-A6C34878D82A}">
                    <a16:rowId xmlns="" xmlns:a16="http://schemas.microsoft.com/office/drawing/2014/main" val="10006"/>
                  </a:ext>
                </a:extLst>
              </a:tr>
              <a:tr h="341662">
                <a:tc>
                  <a:txBody>
                    <a:bodyPr/>
                    <a:lstStyle/>
                    <a:p>
                      <a:pPr lvl="0">
                        <a:spcBef>
                          <a:spcPts val="0"/>
                        </a:spcBef>
                        <a:buNone/>
                      </a:pPr>
                      <a:r>
                        <a:rPr lang="en-US" sz="1400" b="1"/>
                        <a:t>7</a:t>
                      </a:r>
                    </a:p>
                  </a:txBody>
                  <a:tcPr marL="68569" marR="68569" marT="68569" marB="68569"/>
                </a:tc>
                <a:tc>
                  <a:txBody>
                    <a:bodyPr/>
                    <a:lstStyle/>
                    <a:p>
                      <a:pPr lvl="0">
                        <a:spcBef>
                          <a:spcPts val="0"/>
                        </a:spcBef>
                        <a:buNone/>
                      </a:pPr>
                      <a:r>
                        <a:rPr lang="en-US" sz="1400" b="1" dirty="0"/>
                        <a:t>4085 Hz</a:t>
                      </a:r>
                    </a:p>
                  </a:txBody>
                  <a:tcPr marL="68569" marR="68569" marT="68569" marB="68569"/>
                </a:tc>
                <a:tc>
                  <a:txBody>
                    <a:bodyPr/>
                    <a:lstStyle/>
                    <a:p>
                      <a:pPr lvl="0">
                        <a:spcBef>
                          <a:spcPts val="0"/>
                        </a:spcBef>
                        <a:buNone/>
                      </a:pPr>
                      <a:r>
                        <a:rPr lang="en-US" sz="1400" b="1" dirty="0"/>
                        <a:t>4011 Hz</a:t>
                      </a:r>
                    </a:p>
                  </a:txBody>
                  <a:tcPr marL="68569" marR="68569" marT="68569" marB="68569"/>
                </a:tc>
                <a:extLst>
                  <a:ext uri="{0D108BD9-81ED-4DB2-BD59-A6C34878D82A}">
                    <a16:rowId xmlns="" xmlns:a16="http://schemas.microsoft.com/office/drawing/2014/main" val="10007"/>
                  </a:ext>
                </a:extLst>
              </a:tr>
            </a:tbl>
          </a:graphicData>
        </a:graphic>
      </p:graphicFrame>
      <p:pic>
        <p:nvPicPr>
          <p:cNvPr id="11" name="Shape 121">
            <a:extLst>
              <a:ext uri="{FF2B5EF4-FFF2-40B4-BE49-F238E27FC236}">
                <a16:creationId xmlns="" xmlns:a16="http://schemas.microsoft.com/office/drawing/2014/main" id="{E984C513-2ECE-4FA7-A1FF-6627F424ABF6}"/>
              </a:ext>
            </a:extLst>
          </p:cNvPr>
          <p:cNvPicPr preferRelativeResize="0"/>
          <p:nvPr/>
        </p:nvPicPr>
        <p:blipFill rotWithShape="1">
          <a:blip r:embed="rId5">
            <a:alphaModFix/>
          </a:blip>
          <a:srcRect l="3710" r="5561" b="1283"/>
          <a:stretch/>
        </p:blipFill>
        <p:spPr>
          <a:xfrm>
            <a:off x="4185367" y="2807823"/>
            <a:ext cx="3898459" cy="2915765"/>
          </a:xfrm>
          <a:prstGeom prst="rect">
            <a:avLst/>
          </a:prstGeom>
          <a:noFill/>
          <a:ln>
            <a:noFill/>
          </a:ln>
        </p:spPr>
      </p:pic>
    </p:spTree>
    <p:extLst>
      <p:ext uri="{BB962C8B-B14F-4D97-AF65-F5344CB8AC3E}">
        <p14:creationId xmlns:p14="http://schemas.microsoft.com/office/powerpoint/2010/main" val="4106166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5" name="TextBox 4">
            <a:extLst>
              <a:ext uri="{FF2B5EF4-FFF2-40B4-BE49-F238E27FC236}">
                <a16:creationId xmlns:a16="http://schemas.microsoft.com/office/drawing/2014/main" xmlns="" id="{CF727C6F-9A5D-40F9-ACBC-69BD18166858}"/>
              </a:ext>
            </a:extLst>
          </p:cNvPr>
          <p:cNvSpPr txBox="1"/>
          <p:nvPr/>
        </p:nvSpPr>
        <p:spPr>
          <a:xfrm>
            <a:off x="465212" y="6488668"/>
            <a:ext cx="7618614" cy="369332"/>
          </a:xfrm>
          <a:prstGeom prst="rect">
            <a:avLst/>
          </a:prstGeom>
          <a:noFill/>
        </p:spPr>
        <p:txBody>
          <a:bodyPr wrap="square" rtlCol="0">
            <a:spAutoFit/>
          </a:bodyPr>
          <a:lstStyle/>
          <a:p>
            <a:r>
              <a:rPr lang="en-US" dirty="0"/>
              <a:t>From BSWA Impedance Tubes product literature, version 201008</a:t>
            </a:r>
          </a:p>
        </p:txBody>
      </p:sp>
      <p:sp>
        <p:nvSpPr>
          <p:cNvPr id="6" name="TextBox 5">
            <a:extLst>
              <a:ext uri="{FF2B5EF4-FFF2-40B4-BE49-F238E27FC236}">
                <a16:creationId xmlns:a16="http://schemas.microsoft.com/office/drawing/2014/main" xmlns="" id="{7D4A7B22-80D6-4BFC-B3CE-8C5888D50315}"/>
              </a:ext>
            </a:extLst>
          </p:cNvPr>
          <p:cNvSpPr txBox="1"/>
          <p:nvPr/>
        </p:nvSpPr>
        <p:spPr>
          <a:xfrm>
            <a:off x="1768572" y="-61306"/>
            <a:ext cx="8640830" cy="461665"/>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New BSWA Impedance Tube - Purchased in summer 2018</a:t>
            </a:r>
            <a:endParaRPr lang="en-US" sz="2000" b="1"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xmlns="" id="{E104C91F-7882-4496-BFEA-0D9AEED04754}"/>
              </a:ext>
            </a:extLst>
          </p:cNvPr>
          <p:cNvGraphicFramePr>
            <a:graphicFrameLocks noGrp="1"/>
          </p:cNvGraphicFramePr>
          <p:nvPr>
            <p:extLst>
              <p:ext uri="{D42A27DB-BD31-4B8C-83A1-F6EECF244321}">
                <p14:modId xmlns:p14="http://schemas.microsoft.com/office/powerpoint/2010/main" val="4287564007"/>
              </p:ext>
            </p:extLst>
          </p:nvPr>
        </p:nvGraphicFramePr>
        <p:xfrm>
          <a:off x="142992" y="791520"/>
          <a:ext cx="6526138" cy="1445521"/>
        </p:xfrm>
        <a:graphic>
          <a:graphicData uri="http://schemas.openxmlformats.org/drawingml/2006/table">
            <a:tbl>
              <a:tblPr firstRow="1" bandRow="1">
                <a:tableStyleId>{073A0DAA-6AF3-43AB-8588-CEC1D06C72B9}</a:tableStyleId>
              </a:tblPr>
              <a:tblGrid>
                <a:gridCol w="1694337">
                  <a:extLst>
                    <a:ext uri="{9D8B030D-6E8A-4147-A177-3AD203B41FA5}">
                      <a16:colId xmlns:a16="http://schemas.microsoft.com/office/drawing/2014/main" xmlns="" val="2022227088"/>
                    </a:ext>
                  </a:extLst>
                </a:gridCol>
                <a:gridCol w="2289384">
                  <a:extLst>
                    <a:ext uri="{9D8B030D-6E8A-4147-A177-3AD203B41FA5}">
                      <a16:colId xmlns:a16="http://schemas.microsoft.com/office/drawing/2014/main" xmlns="" val="3880021747"/>
                    </a:ext>
                  </a:extLst>
                </a:gridCol>
                <a:gridCol w="2542417">
                  <a:extLst>
                    <a:ext uri="{9D8B030D-6E8A-4147-A177-3AD203B41FA5}">
                      <a16:colId xmlns:a16="http://schemas.microsoft.com/office/drawing/2014/main" xmlns="" val="320416881"/>
                    </a:ext>
                  </a:extLst>
                </a:gridCol>
              </a:tblGrid>
              <a:tr h="370840">
                <a:tc>
                  <a:txBody>
                    <a:bodyPr/>
                    <a:lstStyle/>
                    <a:p>
                      <a:r>
                        <a:rPr lang="en-US" dirty="0"/>
                        <a:t>Diameter</a:t>
                      </a:r>
                    </a:p>
                  </a:txBody>
                  <a:tcPr/>
                </a:tc>
                <a:tc>
                  <a:txBody>
                    <a:bodyPr/>
                    <a:lstStyle/>
                    <a:p>
                      <a:pPr algn="ctr"/>
                      <a:r>
                        <a:rPr lang="en-US" dirty="0"/>
                        <a:t>100 [mm]</a:t>
                      </a:r>
                    </a:p>
                  </a:txBody>
                  <a:tcPr/>
                </a:tc>
                <a:tc>
                  <a:txBody>
                    <a:bodyPr/>
                    <a:lstStyle/>
                    <a:p>
                      <a:pPr algn="ctr"/>
                      <a:r>
                        <a:rPr lang="en-US" dirty="0"/>
                        <a:t>30 [mm]</a:t>
                      </a:r>
                    </a:p>
                  </a:txBody>
                  <a:tcPr/>
                </a:tc>
                <a:extLst>
                  <a:ext uri="{0D108BD9-81ED-4DB2-BD59-A6C34878D82A}">
                    <a16:rowId xmlns:a16="http://schemas.microsoft.com/office/drawing/2014/main" xmlns="" val="829375323"/>
                  </a:ext>
                </a:extLst>
              </a:tr>
              <a:tr h="434601">
                <a:tc>
                  <a:txBody>
                    <a:bodyPr/>
                    <a:lstStyle/>
                    <a:p>
                      <a:r>
                        <a:rPr lang="en-US" b="1" dirty="0"/>
                        <a:t>Part Number</a:t>
                      </a:r>
                    </a:p>
                  </a:txBody>
                  <a:tcPr/>
                </a:tc>
                <a:tc>
                  <a:txBody>
                    <a:bodyPr/>
                    <a:lstStyle/>
                    <a:p>
                      <a:pPr algn="ctr"/>
                      <a:r>
                        <a:rPr lang="en-US" b="1" dirty="0">
                          <a:latin typeface="Arial" panose="020B0604020202020204" pitchFamily="34" charset="0"/>
                          <a:cs typeface="Arial" panose="020B0604020202020204" pitchFamily="34" charset="0"/>
                        </a:rPr>
                        <a:t>SW422</a:t>
                      </a:r>
                    </a:p>
                  </a:txBody>
                  <a:tcPr/>
                </a:tc>
                <a:tc>
                  <a:txBody>
                    <a:bodyPr/>
                    <a:lstStyle/>
                    <a:p>
                      <a:pPr algn="ctr"/>
                      <a:r>
                        <a:rPr lang="en-US" b="1" dirty="0">
                          <a:latin typeface="Arial" panose="020B0604020202020204" pitchFamily="34" charset="0"/>
                          <a:cs typeface="Arial" panose="020B0604020202020204" pitchFamily="34" charset="0"/>
                        </a:rPr>
                        <a:t>SW477</a:t>
                      </a:r>
                    </a:p>
                  </a:txBody>
                  <a:tcPr/>
                </a:tc>
                <a:extLst>
                  <a:ext uri="{0D108BD9-81ED-4DB2-BD59-A6C34878D82A}">
                    <a16:rowId xmlns:a16="http://schemas.microsoft.com/office/drawing/2014/main" xmlns="" val="1857106348"/>
                  </a:ext>
                </a:extLst>
              </a:tr>
              <a:tr h="370840">
                <a:tc>
                  <a:txBody>
                    <a:bodyPr/>
                    <a:lstStyle/>
                    <a:p>
                      <a:r>
                        <a:rPr lang="en-US" b="1" dirty="0"/>
                        <a:t>Operating Frequency</a:t>
                      </a:r>
                    </a:p>
                  </a:txBody>
                  <a:tcPr/>
                </a:tc>
                <a:tc>
                  <a:txBody>
                    <a:bodyPr/>
                    <a:lstStyle/>
                    <a:p>
                      <a:pPr algn="ctr"/>
                      <a:r>
                        <a:rPr lang="en-US" b="1" dirty="0">
                          <a:latin typeface="Arial" panose="020B0604020202020204" pitchFamily="34" charset="0"/>
                          <a:cs typeface="Arial" panose="020B0604020202020204" pitchFamily="34" charset="0"/>
                        </a:rPr>
                        <a:t>63[</a:t>
                      </a:r>
                      <a:r>
                        <a:rPr lang="en-US" b="1" dirty="0" err="1">
                          <a:latin typeface="Arial" panose="020B0604020202020204" pitchFamily="34" charset="0"/>
                          <a:cs typeface="Arial" panose="020B0604020202020204" pitchFamily="34" charset="0"/>
                        </a:rPr>
                        <a:t>hz</a:t>
                      </a:r>
                      <a:r>
                        <a:rPr lang="en-US" b="1" dirty="0">
                          <a:latin typeface="Arial" panose="020B0604020202020204" pitchFamily="34" charset="0"/>
                          <a:cs typeface="Arial" panose="020B0604020202020204" pitchFamily="34" charset="0"/>
                        </a:rPr>
                        <a:t>] – 1600 [</a:t>
                      </a:r>
                      <a:r>
                        <a:rPr lang="en-US" b="1" dirty="0" err="1">
                          <a:latin typeface="Arial" panose="020B0604020202020204" pitchFamily="34" charset="0"/>
                          <a:cs typeface="Arial" panose="020B0604020202020204" pitchFamily="34" charset="0"/>
                        </a:rPr>
                        <a:t>hz</a:t>
                      </a:r>
                      <a:r>
                        <a:rPr lang="en-US" b="1" dirty="0">
                          <a:latin typeface="Arial" panose="020B0604020202020204" pitchFamily="34" charset="0"/>
                          <a:cs typeface="Arial" panose="020B0604020202020204" pitchFamily="34" charset="0"/>
                        </a:rPr>
                        <a:t>]</a:t>
                      </a:r>
                    </a:p>
                  </a:txBody>
                  <a:tcPr/>
                </a:tc>
                <a:tc>
                  <a:txBody>
                    <a:bodyPr/>
                    <a:lstStyle/>
                    <a:p>
                      <a:pPr algn="ctr"/>
                      <a:r>
                        <a:rPr lang="en-US" b="1" dirty="0">
                          <a:latin typeface="Arial" panose="020B0604020202020204" pitchFamily="34" charset="0"/>
                          <a:cs typeface="Arial" panose="020B0604020202020204" pitchFamily="34" charset="0"/>
                        </a:rPr>
                        <a:t>1000 [</a:t>
                      </a:r>
                      <a:r>
                        <a:rPr lang="en-US" b="1" dirty="0" err="1">
                          <a:latin typeface="Arial" panose="020B0604020202020204" pitchFamily="34" charset="0"/>
                          <a:cs typeface="Arial" panose="020B0604020202020204" pitchFamily="34" charset="0"/>
                        </a:rPr>
                        <a:t>hz</a:t>
                      </a:r>
                      <a:r>
                        <a:rPr lang="en-US" b="1" dirty="0">
                          <a:latin typeface="Arial" panose="020B0604020202020204" pitchFamily="34" charset="0"/>
                          <a:cs typeface="Arial" panose="020B0604020202020204" pitchFamily="34" charset="0"/>
                        </a:rPr>
                        <a:t>] – 6100 [</a:t>
                      </a:r>
                      <a:r>
                        <a:rPr lang="en-US" b="1" dirty="0" err="1">
                          <a:latin typeface="Arial" panose="020B0604020202020204" pitchFamily="34" charset="0"/>
                          <a:cs typeface="Arial" panose="020B0604020202020204" pitchFamily="34" charset="0"/>
                        </a:rPr>
                        <a:t>hz</a:t>
                      </a:r>
                      <a:r>
                        <a:rPr lang="en-US" b="1"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xmlns="" val="4228830348"/>
                  </a:ext>
                </a:extLst>
              </a:tr>
            </a:tbl>
          </a:graphicData>
        </a:graphic>
      </p:graphicFrame>
      <p:grpSp>
        <p:nvGrpSpPr>
          <p:cNvPr id="37" name="Group 36">
            <a:extLst>
              <a:ext uri="{FF2B5EF4-FFF2-40B4-BE49-F238E27FC236}">
                <a16:creationId xmlns:a16="http://schemas.microsoft.com/office/drawing/2014/main" xmlns="" id="{0DDF9B0D-90BB-4D45-BCA1-B97B1DC8D15D}"/>
              </a:ext>
            </a:extLst>
          </p:cNvPr>
          <p:cNvGrpSpPr/>
          <p:nvPr/>
        </p:nvGrpSpPr>
        <p:grpSpPr>
          <a:xfrm>
            <a:off x="142991" y="2551051"/>
            <a:ext cx="9448684" cy="3623607"/>
            <a:chOff x="142991" y="2551051"/>
            <a:chExt cx="9448684" cy="3623607"/>
          </a:xfrm>
        </p:grpSpPr>
        <p:sp>
          <p:nvSpPr>
            <p:cNvPr id="30" name="Rectangle 29">
              <a:extLst>
                <a:ext uri="{FF2B5EF4-FFF2-40B4-BE49-F238E27FC236}">
                  <a16:creationId xmlns:a16="http://schemas.microsoft.com/office/drawing/2014/main" xmlns="" id="{706C0E2D-A680-435B-94B1-76BC2C9DABDA}"/>
                </a:ext>
              </a:extLst>
            </p:cNvPr>
            <p:cNvSpPr/>
            <p:nvPr/>
          </p:nvSpPr>
          <p:spPr>
            <a:xfrm>
              <a:off x="142991" y="2551051"/>
              <a:ext cx="9448684" cy="36236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xmlns="" id="{9E2CF70B-FFB6-4B80-A9D0-022BB4EB0293}"/>
                </a:ext>
              </a:extLst>
            </p:cNvPr>
            <p:cNvGrpSpPr/>
            <p:nvPr/>
          </p:nvGrpSpPr>
          <p:grpSpPr>
            <a:xfrm>
              <a:off x="142992" y="2753010"/>
              <a:ext cx="7785870" cy="3421648"/>
              <a:chOff x="110355" y="3067019"/>
              <a:chExt cx="7785870" cy="3421648"/>
            </a:xfrm>
          </p:grpSpPr>
          <p:sp>
            <p:nvSpPr>
              <p:cNvPr id="16" name="Rectangle 15">
                <a:extLst>
                  <a:ext uri="{FF2B5EF4-FFF2-40B4-BE49-F238E27FC236}">
                    <a16:creationId xmlns:a16="http://schemas.microsoft.com/office/drawing/2014/main" xmlns="" id="{B0BF4CA3-A587-4963-80D0-15ADFDC787FD}"/>
                  </a:ext>
                </a:extLst>
              </p:cNvPr>
              <p:cNvSpPr/>
              <p:nvPr/>
            </p:nvSpPr>
            <p:spPr>
              <a:xfrm>
                <a:off x="110355" y="3080932"/>
                <a:ext cx="7785870" cy="34077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n oven&#10;&#10;Description generated with high confidence">
                <a:extLst>
                  <a:ext uri="{FF2B5EF4-FFF2-40B4-BE49-F238E27FC236}">
                    <a16:creationId xmlns:a16="http://schemas.microsoft.com/office/drawing/2014/main" xmlns="" id="{AAD4AB6C-CE74-4D1C-857C-3521C53AF88A}"/>
                  </a:ext>
                </a:extLst>
              </p:cNvPr>
              <p:cNvPicPr>
                <a:picLocks noChangeAspect="1"/>
              </p:cNvPicPr>
              <p:nvPr/>
            </p:nvPicPr>
            <p:blipFill rotWithShape="1">
              <a:blip r:embed="rId3">
                <a:extLst>
                  <a:ext uri="{28A0092B-C50C-407E-A947-70E740481C1C}">
                    <a14:useLocalDpi xmlns:a14="http://schemas.microsoft.com/office/drawing/2010/main" val="0"/>
                  </a:ext>
                </a:extLst>
              </a:blip>
              <a:srcRect l="2145" t="43333" b="42481"/>
              <a:stretch/>
            </p:blipFill>
            <p:spPr>
              <a:xfrm>
                <a:off x="142992" y="5327159"/>
                <a:ext cx="7455176" cy="997911"/>
              </a:xfrm>
              <a:prstGeom prst="rect">
                <a:avLst/>
              </a:prstGeom>
            </p:spPr>
          </p:pic>
          <p:grpSp>
            <p:nvGrpSpPr>
              <p:cNvPr id="15" name="Group 14">
                <a:extLst>
                  <a:ext uri="{FF2B5EF4-FFF2-40B4-BE49-F238E27FC236}">
                    <a16:creationId xmlns:a16="http://schemas.microsoft.com/office/drawing/2014/main" xmlns="" id="{B7E89FD7-C54C-4899-94F1-383332ADBEB5}"/>
                  </a:ext>
                </a:extLst>
              </p:cNvPr>
              <p:cNvGrpSpPr/>
              <p:nvPr/>
            </p:nvGrpSpPr>
            <p:grpSpPr>
              <a:xfrm>
                <a:off x="197296" y="3512726"/>
                <a:ext cx="7611987" cy="1332858"/>
                <a:chOff x="142992" y="3343445"/>
                <a:chExt cx="7611987" cy="1332858"/>
              </a:xfrm>
            </p:grpSpPr>
            <p:pic>
              <p:nvPicPr>
                <p:cNvPr id="9" name="Picture 8" descr="A close up of a shelf&#10;&#10;Description generated with high confidence">
                  <a:extLst>
                    <a:ext uri="{FF2B5EF4-FFF2-40B4-BE49-F238E27FC236}">
                      <a16:creationId xmlns:a16="http://schemas.microsoft.com/office/drawing/2014/main" xmlns="" id="{7FBFA618-BFA5-430F-9417-C289C0042EF2}"/>
                    </a:ext>
                  </a:extLst>
                </p:cNvPr>
                <p:cNvPicPr>
                  <a:picLocks noChangeAspect="1"/>
                </p:cNvPicPr>
                <p:nvPr/>
              </p:nvPicPr>
              <p:blipFill rotWithShape="1">
                <a:blip r:embed="rId4">
                  <a:extLst>
                    <a:ext uri="{28A0092B-C50C-407E-A947-70E740481C1C}">
                      <a14:useLocalDpi xmlns:a14="http://schemas.microsoft.com/office/drawing/2010/main" val="0"/>
                    </a:ext>
                  </a:extLst>
                </a:blip>
                <a:srcRect t="45278" r="2796" b="33889"/>
                <a:stretch/>
              </p:blipFill>
              <p:spPr>
                <a:xfrm>
                  <a:off x="142992" y="3343445"/>
                  <a:ext cx="7455176" cy="1277515"/>
                </a:xfrm>
                <a:prstGeom prst="rect">
                  <a:avLst/>
                </a:prstGeom>
              </p:spPr>
            </p:pic>
            <p:sp>
              <p:nvSpPr>
                <p:cNvPr id="12" name="Oval 11">
                  <a:extLst>
                    <a:ext uri="{FF2B5EF4-FFF2-40B4-BE49-F238E27FC236}">
                      <a16:creationId xmlns:a16="http://schemas.microsoft.com/office/drawing/2014/main" xmlns="" id="{C0AC22E9-71F3-432B-B7E9-6FEDD6C6E775}"/>
                    </a:ext>
                  </a:extLst>
                </p:cNvPr>
                <p:cNvSpPr/>
                <p:nvPr/>
              </p:nvSpPr>
              <p:spPr>
                <a:xfrm>
                  <a:off x="3274970" y="3781424"/>
                  <a:ext cx="731007" cy="79399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1556D6E7-38C3-4636-B123-9A090E782C85}"/>
                    </a:ext>
                  </a:extLst>
                </p:cNvPr>
                <p:cNvSpPr/>
                <p:nvPr/>
              </p:nvSpPr>
              <p:spPr>
                <a:xfrm>
                  <a:off x="6829424" y="3781425"/>
                  <a:ext cx="925555" cy="894878"/>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78237A7C-57C6-4CC0-95D2-87820ECDEBCD}"/>
                    </a:ext>
                  </a:extLst>
                </p:cNvPr>
                <p:cNvSpPr/>
                <p:nvPr/>
              </p:nvSpPr>
              <p:spPr>
                <a:xfrm>
                  <a:off x="4320404" y="3489096"/>
                  <a:ext cx="742949" cy="7007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xmlns="" id="{B743E68C-F5EE-4C74-BD7C-AB4D2FE711B2}"/>
                  </a:ext>
                </a:extLst>
              </p:cNvPr>
              <p:cNvSpPr/>
              <p:nvPr/>
            </p:nvSpPr>
            <p:spPr>
              <a:xfrm>
                <a:off x="2895600" y="5448299"/>
                <a:ext cx="1009650" cy="618181"/>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990D2444-16E2-4E8A-95B2-8EA534586298}"/>
                  </a:ext>
                </a:extLst>
              </p:cNvPr>
              <p:cNvSpPr/>
              <p:nvPr/>
            </p:nvSpPr>
            <p:spPr>
              <a:xfrm>
                <a:off x="4038729" y="5271816"/>
                <a:ext cx="530610" cy="47152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5400B0F4-DEAF-4F75-92D4-BD74E9DB6DC2}"/>
                  </a:ext>
                </a:extLst>
              </p:cNvPr>
              <p:cNvSpPr/>
              <p:nvPr/>
            </p:nvSpPr>
            <p:spPr>
              <a:xfrm>
                <a:off x="6238875" y="5295900"/>
                <a:ext cx="1219200" cy="102917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00D62498-5698-4776-8680-3F40A1556D90}"/>
                  </a:ext>
                </a:extLst>
              </p:cNvPr>
              <p:cNvSpPr txBox="1"/>
              <p:nvPr/>
            </p:nvSpPr>
            <p:spPr>
              <a:xfrm>
                <a:off x="197295" y="3067019"/>
                <a:ext cx="643919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BSWA SW422 Impedance Tube</a:t>
                </a:r>
              </a:p>
            </p:txBody>
          </p:sp>
          <p:sp>
            <p:nvSpPr>
              <p:cNvPr id="21" name="TextBox 20">
                <a:extLst>
                  <a:ext uri="{FF2B5EF4-FFF2-40B4-BE49-F238E27FC236}">
                    <a16:creationId xmlns:a16="http://schemas.microsoft.com/office/drawing/2014/main" xmlns="" id="{9F5B43E1-C47A-47B4-B153-5BE3A06472FE}"/>
                  </a:ext>
                </a:extLst>
              </p:cNvPr>
              <p:cNvSpPr txBox="1"/>
              <p:nvPr/>
            </p:nvSpPr>
            <p:spPr>
              <a:xfrm>
                <a:off x="197295" y="4883903"/>
                <a:ext cx="6251130"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BSWA SW477 Impedance Tube</a:t>
                </a:r>
              </a:p>
            </p:txBody>
          </p:sp>
        </p:grpSp>
        <p:cxnSp>
          <p:nvCxnSpPr>
            <p:cNvPr id="24" name="Straight Arrow Connector 23">
              <a:extLst>
                <a:ext uri="{FF2B5EF4-FFF2-40B4-BE49-F238E27FC236}">
                  <a16:creationId xmlns:a16="http://schemas.microsoft.com/office/drawing/2014/main" xmlns="" id="{3873599C-F477-413F-9C22-806F5FE1754D}"/>
                </a:ext>
              </a:extLst>
            </p:cNvPr>
            <p:cNvCxnSpPr>
              <a:cxnSpLocks/>
            </p:cNvCxnSpPr>
            <p:nvPr/>
          </p:nvCxnSpPr>
          <p:spPr>
            <a:xfrm flipH="1">
              <a:off x="5150294" y="2920389"/>
              <a:ext cx="2088706" cy="632436"/>
            </a:xfrm>
            <a:prstGeom prst="straightConnector1">
              <a:avLst/>
            </a:prstGeom>
            <a:ln w="762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xmlns="" id="{0C50101F-1980-497B-A1F8-53C5AAA2E678}"/>
                </a:ext>
              </a:extLst>
            </p:cNvPr>
            <p:cNvCxnSpPr>
              <a:cxnSpLocks/>
            </p:cNvCxnSpPr>
            <p:nvPr/>
          </p:nvCxnSpPr>
          <p:spPr>
            <a:xfrm flipH="1">
              <a:off x="7711309" y="3552825"/>
              <a:ext cx="520114" cy="193982"/>
            </a:xfrm>
            <a:prstGeom prst="straightConnector1">
              <a:avLst/>
            </a:prstGeom>
            <a:ln w="76200">
              <a:solidFill>
                <a:srgbClr val="00B05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C93E565F-00D9-4A70-996D-660FC9FFE135}"/>
                </a:ext>
              </a:extLst>
            </p:cNvPr>
            <p:cNvCxnSpPr>
              <a:cxnSpLocks/>
            </p:cNvCxnSpPr>
            <p:nvPr/>
          </p:nvCxnSpPr>
          <p:spPr>
            <a:xfrm flipH="1" flipV="1">
              <a:off x="4092919" y="4189416"/>
              <a:ext cx="3749001" cy="565144"/>
            </a:xfrm>
            <a:prstGeom prst="straightConnector1">
              <a:avLst/>
            </a:prstGeom>
            <a:ln w="76200">
              <a:solidFill>
                <a:schemeClr val="accent1">
                  <a:lumMod val="75000"/>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7F85B981-F206-4646-BD53-5FFB921B01E3}"/>
                </a:ext>
              </a:extLst>
            </p:cNvPr>
            <p:cNvSpPr txBox="1"/>
            <p:nvPr/>
          </p:nvSpPr>
          <p:spPr>
            <a:xfrm>
              <a:off x="7840447" y="4421162"/>
              <a:ext cx="1005403" cy="646331"/>
            </a:xfrm>
            <a:prstGeom prst="rect">
              <a:avLst/>
            </a:prstGeom>
            <a:noFill/>
          </p:spPr>
          <p:txBody>
            <a:bodyPr wrap="none" rtlCol="0">
              <a:spAutoFit/>
            </a:bodyPr>
            <a:lstStyle/>
            <a:p>
              <a:r>
                <a:rPr lang="en-US" b="1" dirty="0">
                  <a:solidFill>
                    <a:schemeClr val="accent1">
                      <a:lumMod val="50000"/>
                    </a:schemeClr>
                  </a:solidFill>
                  <a:latin typeface="Arial" panose="020B0604020202020204" pitchFamily="34" charset="0"/>
                  <a:cs typeface="Arial" panose="020B0604020202020204" pitchFamily="34" charset="0"/>
                </a:rPr>
                <a:t>Sample</a:t>
              </a:r>
            </a:p>
            <a:p>
              <a:r>
                <a:rPr lang="en-US" b="1" dirty="0">
                  <a:solidFill>
                    <a:schemeClr val="accent1">
                      <a:lumMod val="50000"/>
                    </a:schemeClr>
                  </a:solidFill>
                  <a:latin typeface="Arial" panose="020B0604020202020204" pitchFamily="34" charset="0"/>
                  <a:cs typeface="Arial" panose="020B0604020202020204" pitchFamily="34" charset="0"/>
                </a:rPr>
                <a:t>Holder</a:t>
              </a:r>
            </a:p>
          </p:txBody>
        </p:sp>
        <p:sp>
          <p:nvSpPr>
            <p:cNvPr id="35" name="TextBox 34">
              <a:extLst>
                <a:ext uri="{FF2B5EF4-FFF2-40B4-BE49-F238E27FC236}">
                  <a16:creationId xmlns:a16="http://schemas.microsoft.com/office/drawing/2014/main" xmlns="" id="{84C949BF-EEF7-4493-AA41-338FA2E75BB5}"/>
                </a:ext>
              </a:extLst>
            </p:cNvPr>
            <p:cNvSpPr txBox="1"/>
            <p:nvPr/>
          </p:nvSpPr>
          <p:spPr>
            <a:xfrm>
              <a:off x="8219094" y="3321859"/>
              <a:ext cx="1082348" cy="369332"/>
            </a:xfrm>
            <a:prstGeom prst="rect">
              <a:avLst/>
            </a:prstGeom>
            <a:noFill/>
          </p:spPr>
          <p:txBody>
            <a:bodyPr wrap="none" rtlCol="0">
              <a:spAutoFit/>
            </a:bodyPr>
            <a:lstStyle/>
            <a:p>
              <a:r>
                <a:rPr lang="en-US" b="1" dirty="0">
                  <a:solidFill>
                    <a:schemeClr val="accent5">
                      <a:lumMod val="50000"/>
                    </a:schemeClr>
                  </a:solidFill>
                  <a:latin typeface="Arial" panose="020B0604020202020204" pitchFamily="34" charset="0"/>
                  <a:cs typeface="Arial" panose="020B0604020202020204" pitchFamily="34" charset="0"/>
                </a:rPr>
                <a:t>Speaker</a:t>
              </a:r>
            </a:p>
          </p:txBody>
        </p:sp>
        <p:sp>
          <p:nvSpPr>
            <p:cNvPr id="36" name="TextBox 35">
              <a:extLst>
                <a:ext uri="{FF2B5EF4-FFF2-40B4-BE49-F238E27FC236}">
                  <a16:creationId xmlns:a16="http://schemas.microsoft.com/office/drawing/2014/main" xmlns="" id="{7E0BBFD5-2D34-444D-ADA1-BACECC771B3D}"/>
                </a:ext>
              </a:extLst>
            </p:cNvPr>
            <p:cNvSpPr txBox="1"/>
            <p:nvPr/>
          </p:nvSpPr>
          <p:spPr>
            <a:xfrm>
              <a:off x="7239001" y="2724192"/>
              <a:ext cx="1606850" cy="369332"/>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Microphones</a:t>
              </a:r>
            </a:p>
          </p:txBody>
        </p:sp>
      </p:grpSp>
      <p:sp>
        <p:nvSpPr>
          <p:cNvPr id="2" name="Footer Placeholder 1">
            <a:extLst>
              <a:ext uri="{FF2B5EF4-FFF2-40B4-BE49-F238E27FC236}">
                <a16:creationId xmlns:a16="http://schemas.microsoft.com/office/drawing/2014/main" xmlns="" id="{9D6D0FD2-A12C-40E2-BDA8-27AF1F9DD2BB}"/>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204217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Impedance Tube Measurement Setup</a:t>
            </a:r>
          </a:p>
        </p:txBody>
      </p:sp>
      <p:pic>
        <p:nvPicPr>
          <p:cNvPr id="105" name="Picture 104" descr="A screenshot of a cell phone&#10;&#10;Description generated with very high confidence">
            <a:extLst>
              <a:ext uri="{FF2B5EF4-FFF2-40B4-BE49-F238E27FC236}">
                <a16:creationId xmlns:a16="http://schemas.microsoft.com/office/drawing/2014/main" xmlns="" id="{BD1F9165-B247-4D95-A0CF-BBF30E557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5" y="610321"/>
            <a:ext cx="10347026" cy="4949091"/>
          </a:xfrm>
          <a:prstGeom prst="rect">
            <a:avLst/>
          </a:prstGeom>
        </p:spPr>
      </p:pic>
      <p:sp>
        <p:nvSpPr>
          <p:cNvPr id="6" name="TextBox 5">
            <a:extLst>
              <a:ext uri="{FF2B5EF4-FFF2-40B4-BE49-F238E27FC236}">
                <a16:creationId xmlns:a16="http://schemas.microsoft.com/office/drawing/2014/main" xmlns="" id="{49BAC15E-25E0-4D7E-8F68-F99F8ED9937D}"/>
              </a:ext>
            </a:extLst>
          </p:cNvPr>
          <p:cNvSpPr txBox="1"/>
          <p:nvPr/>
        </p:nvSpPr>
        <p:spPr>
          <a:xfrm>
            <a:off x="5189185" y="3904095"/>
            <a:ext cx="2042125" cy="707886"/>
          </a:xfrm>
          <a:prstGeom prst="rect">
            <a:avLst/>
          </a:prstGeom>
          <a:noFill/>
        </p:spPr>
        <p:txBody>
          <a:bodyPr wrap="square" rtlCol="0">
            <a:spAutoFit/>
          </a:bodyPr>
          <a:lstStyle/>
          <a:p>
            <a:r>
              <a:rPr lang="en-US" sz="800" b="1" i="1" dirty="0">
                <a:solidFill>
                  <a:schemeClr val="bg1"/>
                </a:solidFill>
              </a:rPr>
              <a:t>Note: End of tube can be terminated with hard, soft, anechoic, or no boundary, depending on the type of measurement, and following e.g. ASTM procedures.</a:t>
            </a:r>
            <a:endParaRPr lang="en-US" sz="1050" b="1" i="1" dirty="0">
              <a:solidFill>
                <a:schemeClr val="bg1"/>
              </a:solidFill>
            </a:endParaRPr>
          </a:p>
        </p:txBody>
      </p:sp>
      <p:sp>
        <p:nvSpPr>
          <p:cNvPr id="2" name="Footer Placeholder 1">
            <a:extLst>
              <a:ext uri="{FF2B5EF4-FFF2-40B4-BE49-F238E27FC236}">
                <a16:creationId xmlns:a16="http://schemas.microsoft.com/office/drawing/2014/main" xmlns="" id="{01C0D7AF-22CD-4A1E-AA34-59E0671FA011}"/>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252283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4" name="TextBox 3">
            <a:extLst>
              <a:ext uri="{FF2B5EF4-FFF2-40B4-BE49-F238E27FC236}">
                <a16:creationId xmlns:a16="http://schemas.microsoft.com/office/drawing/2014/main" xmlns="" id="{48DDDD2E-F87A-425A-B48D-9AD08578EBBE}"/>
              </a:ext>
            </a:extLst>
          </p:cNvPr>
          <p:cNvSpPr txBox="1"/>
          <p:nvPr/>
        </p:nvSpPr>
        <p:spPr>
          <a:xfrm>
            <a:off x="1768572" y="-61306"/>
            <a:ext cx="8640830"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Other New Equipment</a:t>
            </a:r>
          </a:p>
        </p:txBody>
      </p:sp>
      <p:sp>
        <p:nvSpPr>
          <p:cNvPr id="6" name="TextBox 5">
            <a:extLst>
              <a:ext uri="{FF2B5EF4-FFF2-40B4-BE49-F238E27FC236}">
                <a16:creationId xmlns:a16="http://schemas.microsoft.com/office/drawing/2014/main" xmlns="" id="{49BAC15E-25E0-4D7E-8F68-F99F8ED9937D}"/>
              </a:ext>
            </a:extLst>
          </p:cNvPr>
          <p:cNvSpPr txBox="1"/>
          <p:nvPr/>
        </p:nvSpPr>
        <p:spPr>
          <a:xfrm>
            <a:off x="-231710" y="1017892"/>
            <a:ext cx="6531046" cy="1754326"/>
          </a:xfrm>
          <a:prstGeom prst="rect">
            <a:avLst/>
          </a:prstGeom>
          <a:noFill/>
        </p:spPr>
        <p:txBody>
          <a:bodyPr wrap="square" rtlCol="0">
            <a:spAutoFit/>
          </a:bodyPr>
          <a:lstStyle/>
          <a:p>
            <a:pPr marL="342900"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Anemometer measures the velocity of air flowing.</a:t>
            </a:r>
          </a:p>
          <a:p>
            <a:pPr marL="800100" lvl="1" indent="-342900">
              <a:buFont typeface="Arial" panose="020B0604020202020204" pitchFamily="34" charset="0"/>
              <a:buChar char="•"/>
            </a:pPr>
            <a:r>
              <a:rPr lang="en-US" b="1" i="1" dirty="0">
                <a:latin typeface="Arial" panose="020B0604020202020204" pitchFamily="34" charset="0"/>
                <a:cs typeface="Arial" panose="020B0604020202020204" pitchFamily="34" charset="0"/>
              </a:rPr>
              <a:t>Volumetric flow rate can be determined by multiplying the velocity by the cross-sectional area</a:t>
            </a:r>
          </a:p>
          <a:p>
            <a:pPr marL="800100" lvl="1" indent="-342900">
              <a:buFont typeface="Arial" panose="020B0604020202020204" pitchFamily="34" charset="0"/>
              <a:buChar char="•"/>
            </a:pPr>
            <a:r>
              <a:rPr lang="en-US" b="1" i="1" dirty="0">
                <a:latin typeface="Arial" panose="020B0604020202020204" pitchFamily="34" charset="0"/>
                <a:cs typeface="Arial" panose="020B0604020202020204" pitchFamily="34" charset="0"/>
                <a:hlinkClick r:id="rId3"/>
              </a:rPr>
              <a:t>http://www.davis.com/Category/Intrinsically_Safe_Vane_Anemometers/65780</a:t>
            </a:r>
            <a:r>
              <a:rPr lang="en-US" b="1" i="1" dirty="0">
                <a:latin typeface="Arial" panose="020B0604020202020204" pitchFamily="34" charset="0"/>
                <a:cs typeface="Arial" panose="020B0604020202020204" pitchFamily="34" charset="0"/>
              </a:rPr>
              <a:t> </a:t>
            </a:r>
            <a:endParaRPr lang="en-US" sz="2000" b="1" i="1" dirty="0">
              <a:solidFill>
                <a:schemeClr val="bg1"/>
              </a:solidFill>
              <a:latin typeface="Arial" panose="020B0604020202020204" pitchFamily="34" charset="0"/>
              <a:cs typeface="Arial" panose="020B0604020202020204" pitchFamily="34" charset="0"/>
            </a:endParaRPr>
          </a:p>
        </p:txBody>
      </p:sp>
      <p:pic>
        <p:nvPicPr>
          <p:cNvPr id="7" name="Picture 6" descr="A picture containing road, indoor, black&#10;&#10;Description generated with very high confidence">
            <a:extLst>
              <a:ext uri="{FF2B5EF4-FFF2-40B4-BE49-F238E27FC236}">
                <a16:creationId xmlns:a16="http://schemas.microsoft.com/office/drawing/2014/main" xmlns="" id="{0349B9A9-3403-4F7E-87CE-68F80B90184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396" t="28310" r="34333" b="33699"/>
          <a:stretch/>
        </p:blipFill>
        <p:spPr>
          <a:xfrm>
            <a:off x="6299336" y="965842"/>
            <a:ext cx="1928676" cy="2111392"/>
          </a:xfrm>
          <a:prstGeom prst="rect">
            <a:avLst/>
          </a:prstGeom>
        </p:spPr>
      </p:pic>
      <p:pic>
        <p:nvPicPr>
          <p:cNvPr id="14" name="Picture 13" descr="A picture containing monitor, clock, green&#10;&#10;Description generated with high confidence">
            <a:extLst>
              <a:ext uri="{FF2B5EF4-FFF2-40B4-BE49-F238E27FC236}">
                <a16:creationId xmlns:a16="http://schemas.microsoft.com/office/drawing/2014/main" xmlns="" id="{C89C97AF-41A8-461E-A04F-CFC638B00D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3223" y="3564510"/>
            <a:ext cx="1357876" cy="2147289"/>
          </a:xfrm>
          <a:prstGeom prst="rect">
            <a:avLst/>
          </a:prstGeom>
        </p:spPr>
      </p:pic>
      <p:sp>
        <p:nvSpPr>
          <p:cNvPr id="22" name="Rectangle 21">
            <a:extLst>
              <a:ext uri="{FF2B5EF4-FFF2-40B4-BE49-F238E27FC236}">
                <a16:creationId xmlns:a16="http://schemas.microsoft.com/office/drawing/2014/main" xmlns="" id="{472ADC98-9689-49E3-8617-C2E366F52C21}"/>
              </a:ext>
            </a:extLst>
          </p:cNvPr>
          <p:cNvSpPr/>
          <p:nvPr/>
        </p:nvSpPr>
        <p:spPr>
          <a:xfrm>
            <a:off x="142992" y="2943004"/>
            <a:ext cx="6096000" cy="3231654"/>
          </a:xfrm>
          <a:prstGeom prst="rect">
            <a:avLst/>
          </a:prstGeom>
        </p:spPr>
        <p:txBody>
          <a:bodyPr>
            <a:spAutoFit/>
          </a:bodyPr>
          <a:lstStyle/>
          <a:p>
            <a:pPr marL="342900"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Barometric/Temperature/Relative Humidity Sensor </a:t>
            </a:r>
          </a:p>
          <a:p>
            <a:pPr marL="800100" lvl="1"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Used mainly for impedance tube calibration </a:t>
            </a:r>
          </a:p>
          <a:p>
            <a:pPr marL="800100" lvl="1"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Specs:</a:t>
            </a:r>
          </a:p>
          <a:p>
            <a:pPr marL="1257300" lvl="2"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Barometric Pressure</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0.29 to 3248 inHg</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Resolution: 0.1 </a:t>
            </a:r>
            <a:r>
              <a:rPr lang="en-US" sz="1700" b="1" i="1" dirty="0" err="1">
                <a:latin typeface="Arial" panose="020B0604020202020204" pitchFamily="34" charset="0"/>
                <a:cs typeface="Arial" panose="020B0604020202020204" pitchFamily="34" charset="0"/>
              </a:rPr>
              <a:t>hPa</a:t>
            </a:r>
            <a:endParaRPr lang="en-US" sz="1700" b="1" i="1"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Temperature</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32 to 122°F (0 to 50°C)</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Resolution: 0.1°F(°C) / ±1.5°F (0.8°C)</a:t>
            </a:r>
          </a:p>
          <a:p>
            <a:pPr marL="1257300" lvl="2"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Relative Humidity</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10 to 90% RH</a:t>
            </a:r>
          </a:p>
          <a:p>
            <a:pPr marL="1714500" lvl="3" indent="-342900">
              <a:buFont typeface="Arial" panose="020B0604020202020204" pitchFamily="34" charset="0"/>
              <a:buChar char="•"/>
            </a:pPr>
            <a:r>
              <a:rPr lang="en-US" sz="1700" b="1" i="1" dirty="0">
                <a:latin typeface="Arial" panose="020B0604020202020204" pitchFamily="34" charset="0"/>
                <a:cs typeface="Arial" panose="020B0604020202020204" pitchFamily="34" charset="0"/>
              </a:rPr>
              <a:t>Resolution: 0.1% / ±(4% of </a:t>
            </a:r>
            <a:r>
              <a:rPr lang="en-US" sz="1700" b="1" i="1" dirty="0" err="1">
                <a:latin typeface="Arial" panose="020B0604020202020204" pitchFamily="34" charset="0"/>
                <a:cs typeface="Arial" panose="020B0604020202020204" pitchFamily="34" charset="0"/>
              </a:rPr>
              <a:t>rdg</a:t>
            </a:r>
            <a:r>
              <a:rPr lang="en-US" sz="1700" b="1" i="1" dirty="0">
                <a:latin typeface="Arial" panose="020B0604020202020204" pitchFamily="34" charset="0"/>
                <a:cs typeface="Arial" panose="020B0604020202020204" pitchFamily="34" charset="0"/>
              </a:rPr>
              <a:t> + 1% RH)</a:t>
            </a:r>
            <a:endParaRPr lang="en-US" sz="1700" dirty="0"/>
          </a:p>
        </p:txBody>
      </p:sp>
      <p:sp>
        <p:nvSpPr>
          <p:cNvPr id="2" name="Footer Placeholder 1">
            <a:extLst>
              <a:ext uri="{FF2B5EF4-FFF2-40B4-BE49-F238E27FC236}">
                <a16:creationId xmlns:a16="http://schemas.microsoft.com/office/drawing/2014/main" xmlns="" id="{37496C09-39B7-4AF1-84F4-2F04A8929ED3}"/>
              </a:ext>
            </a:extLst>
          </p:cNvPr>
          <p:cNvSpPr>
            <a:spLocks noGrp="1"/>
          </p:cNvSpPr>
          <p:nvPr>
            <p:ph type="ftr" sz="quarter" idx="11"/>
          </p:nvPr>
        </p:nvSpPr>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97616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4000">
              <a:schemeClr val="bg1">
                <a:lumMod val="75000"/>
                <a:lumOff val="25000"/>
              </a:schemeClr>
            </a:gs>
            <a:gs pos="0">
              <a:schemeClr val="accent6"/>
            </a:gs>
            <a:gs pos="100000">
              <a:schemeClr val="accent6">
                <a:lumMod val="50000"/>
              </a:schemeClr>
            </a:gs>
          </a:gsLst>
          <a:lin ang="2700000" scaled="1"/>
          <a:tileRect/>
        </a:gradFill>
        <a:effectLst/>
      </p:bgPr>
    </p:bg>
    <p:spTree>
      <p:nvGrpSpPr>
        <p:cNvPr id="1" name=""/>
        <p:cNvGrpSpPr/>
        <p:nvPr/>
      </p:nvGrpSpPr>
      <p:grpSpPr>
        <a:xfrm>
          <a:off x="0" y="0"/>
          <a:ext cx="0" cy="0"/>
          <a:chOff x="0" y="0"/>
          <a:chExt cx="0" cy="0"/>
        </a:xfrm>
      </p:grpSpPr>
      <p:pic>
        <p:nvPicPr>
          <p:cNvPr id="3" name="Picture 2" descr="UNCC_WSL_Logo_WHT.gif">
            <a:extLst>
              <a:ext uri="{FF2B5EF4-FFF2-40B4-BE49-F238E27FC236}">
                <a16:creationId xmlns:a16="http://schemas.microsoft.com/office/drawing/2014/main" xmlns="" id="{B447F53A-6D4D-43AB-A4F8-F9B531A3CC3C}"/>
              </a:ext>
            </a:extLst>
          </p:cNvPr>
          <p:cNvPicPr>
            <a:picLocks noChangeAspect="1"/>
          </p:cNvPicPr>
          <p:nvPr/>
        </p:nvPicPr>
        <p:blipFill>
          <a:blip r:embed="rId2"/>
          <a:stretch>
            <a:fillRect/>
          </a:stretch>
        </p:blipFill>
        <p:spPr>
          <a:xfrm>
            <a:off x="8083826" y="5559412"/>
            <a:ext cx="3965182" cy="1230493"/>
          </a:xfrm>
          <a:prstGeom prst="rect">
            <a:avLst/>
          </a:prstGeom>
        </p:spPr>
      </p:pic>
      <p:sp>
        <p:nvSpPr>
          <p:cNvPr id="6" name="TextBox 5">
            <a:extLst>
              <a:ext uri="{FF2B5EF4-FFF2-40B4-BE49-F238E27FC236}">
                <a16:creationId xmlns:a16="http://schemas.microsoft.com/office/drawing/2014/main" xmlns="" id="{3058A738-9807-48CA-88F0-C7F315243ED8}"/>
              </a:ext>
            </a:extLst>
          </p:cNvPr>
          <p:cNvSpPr txBox="1"/>
          <p:nvPr/>
        </p:nvSpPr>
        <p:spPr>
          <a:xfrm>
            <a:off x="67112" y="-31885"/>
            <a:ext cx="12124888" cy="984885"/>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3D Printing Capabilities in UNCC </a:t>
            </a:r>
          </a:p>
          <a:p>
            <a:pPr algn="ctr"/>
            <a:r>
              <a:rPr lang="en-US" sz="2800" b="1" dirty="0">
                <a:latin typeface="Arial" panose="020B0604020202020204" pitchFamily="34" charset="0"/>
                <a:cs typeface="Arial" panose="020B0604020202020204" pitchFamily="34" charset="0"/>
              </a:rPr>
              <a:t>Center of Optoelectronics &amp; Optical Communications</a:t>
            </a:r>
            <a:endParaRPr lang="en-US" sz="30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A05C7E70-B522-43E8-BD5D-88935F9E0CEC}"/>
              </a:ext>
            </a:extLst>
          </p:cNvPr>
          <p:cNvSpPr txBox="1"/>
          <p:nvPr/>
        </p:nvSpPr>
        <p:spPr>
          <a:xfrm>
            <a:off x="-34096" y="3917721"/>
            <a:ext cx="8473421" cy="2616101"/>
          </a:xfrm>
          <a:prstGeom prst="rect">
            <a:avLst/>
          </a:prstGeom>
          <a:noFill/>
        </p:spPr>
        <p:txBody>
          <a:bodyPr wrap="square" rtlCol="0">
            <a:spAutoFit/>
          </a:bodyPr>
          <a:lstStyle/>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Prints the 3D Model upside down, on the build platform </a:t>
            </a:r>
          </a:p>
          <a:p>
            <a:pPr marL="342900" indent="-342900">
              <a:buFont typeface="Arial" panose="020B0604020202020204" pitchFamily="34" charset="0"/>
              <a:buChar char="•"/>
            </a:pPr>
            <a:endParaRPr lang="en-US"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FormLabs Form2 3D Printer Specs.</a:t>
            </a:r>
          </a:p>
          <a:p>
            <a:pPr marL="800100" lvl="1" indent="-342900">
              <a:buFont typeface="Arial" panose="020B0604020202020204" pitchFamily="34" charset="0"/>
              <a:buChar char="•"/>
            </a:pPr>
            <a:r>
              <a:rPr lang="en-US" sz="1600" b="1" dirty="0">
                <a:solidFill>
                  <a:schemeClr val="tx1">
                    <a:lumMod val="65000"/>
                  </a:schemeClr>
                </a:solidFill>
                <a:latin typeface="Arial" panose="020B0604020202020204" pitchFamily="34" charset="0"/>
                <a:cs typeface="Arial" panose="020B0604020202020204" pitchFamily="34" charset="0"/>
              </a:rPr>
              <a:t>Max. Build Volume: 145 × 145 × 175 [mm]</a:t>
            </a:r>
          </a:p>
          <a:p>
            <a:pPr marL="800100" lvl="1" indent="-342900">
              <a:buFont typeface="Arial" panose="020B0604020202020204" pitchFamily="34" charset="0"/>
              <a:buChar char="•"/>
            </a:pPr>
            <a:r>
              <a:rPr lang="en-US" sz="1600" b="1" dirty="0">
                <a:solidFill>
                  <a:schemeClr val="tx1">
                    <a:lumMod val="65000"/>
                  </a:schemeClr>
                </a:solidFill>
                <a:latin typeface="Arial" panose="020B0604020202020204" pitchFamily="34" charset="0"/>
                <a:cs typeface="Arial" panose="020B0604020202020204" pitchFamily="34" charset="0"/>
              </a:rPr>
              <a:t>Layer Thickness: 0.025 [mm]</a:t>
            </a:r>
          </a:p>
          <a:p>
            <a:pPr marL="800100" lvl="1" indent="-342900">
              <a:buFont typeface="Arial" panose="020B0604020202020204" pitchFamily="34" charset="0"/>
              <a:buChar char="•"/>
            </a:pPr>
            <a:r>
              <a:rPr lang="en-US" sz="1600" b="1" dirty="0">
                <a:solidFill>
                  <a:schemeClr val="tx1">
                    <a:lumMod val="65000"/>
                  </a:schemeClr>
                </a:solidFill>
                <a:latin typeface="Arial" panose="020B0604020202020204" pitchFamily="34" charset="0"/>
                <a:cs typeface="Arial" panose="020B0604020202020204" pitchFamily="34" charset="0"/>
              </a:rPr>
              <a:t>Laser Spot Size: 0.14 [mm]</a:t>
            </a:r>
          </a:p>
          <a:p>
            <a:pPr marL="800100" lvl="1" indent="-342900">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b="1" dirty="0">
                <a:latin typeface="Arial" panose="020B0604020202020204" pitchFamily="34" charset="0"/>
                <a:cs typeface="Arial" panose="020B0604020202020204" pitchFamily="34" charset="0"/>
              </a:rPr>
              <a:t>Form2 Black Printer Resin</a:t>
            </a:r>
          </a:p>
          <a:p>
            <a:pPr marL="800100" lvl="1" indent="-342900">
              <a:buFont typeface="Arial" panose="020B0604020202020204" pitchFamily="34" charset="0"/>
              <a:buChar char="•"/>
            </a:pPr>
            <a:r>
              <a:rPr lang="en-US" sz="1600" b="1" dirty="0">
                <a:solidFill>
                  <a:schemeClr val="tx1">
                    <a:lumMod val="65000"/>
                  </a:schemeClr>
                </a:solidFill>
                <a:latin typeface="Arial" panose="020B0604020202020204" pitchFamily="34" charset="0"/>
                <a:cs typeface="Arial" panose="020B0604020202020204" pitchFamily="34" charset="0"/>
              </a:rPr>
              <a:t>Methacrylate Photopolymer Resin</a:t>
            </a:r>
          </a:p>
          <a:p>
            <a:pPr marL="1257300" lvl="2" indent="-342900">
              <a:buFont typeface="Arial" panose="020B0604020202020204" pitchFamily="34" charset="0"/>
              <a:buChar char="•"/>
            </a:pPr>
            <a:r>
              <a:rPr lang="en-US" sz="1200" b="1" dirty="0">
                <a:solidFill>
                  <a:schemeClr val="tx1">
                    <a:lumMod val="65000"/>
                  </a:schemeClr>
                </a:solidFill>
                <a:latin typeface="Arial" panose="020B0604020202020204" pitchFamily="34" charset="0"/>
                <a:cs typeface="Arial" panose="020B0604020202020204" pitchFamily="34" charset="0"/>
              </a:rPr>
              <a:t>Mixture of methacrylic acid esters, photoinitiators, proprietary pigment and additive package</a:t>
            </a:r>
          </a:p>
        </p:txBody>
      </p:sp>
      <p:pic>
        <p:nvPicPr>
          <p:cNvPr id="54" name="Picture 53" descr="A picture containing indoor&#10;&#10;Description generated with high confidence">
            <a:extLst>
              <a:ext uri="{FF2B5EF4-FFF2-40B4-BE49-F238E27FC236}">
                <a16:creationId xmlns:a16="http://schemas.microsoft.com/office/drawing/2014/main" xmlns="" id="{778EFCCE-AB6F-498B-B51B-5F5F124E5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45" y="1011143"/>
            <a:ext cx="4847648" cy="2801803"/>
          </a:xfrm>
          <a:prstGeom prst="rect">
            <a:avLst/>
          </a:prstGeom>
        </p:spPr>
      </p:pic>
      <p:grpSp>
        <p:nvGrpSpPr>
          <p:cNvPr id="62" name="Group 61">
            <a:extLst>
              <a:ext uri="{FF2B5EF4-FFF2-40B4-BE49-F238E27FC236}">
                <a16:creationId xmlns:a16="http://schemas.microsoft.com/office/drawing/2014/main" xmlns="" id="{6B0DD56D-ACE3-42D8-B881-0A06FF88D4C2}"/>
              </a:ext>
            </a:extLst>
          </p:cNvPr>
          <p:cNvGrpSpPr/>
          <p:nvPr/>
        </p:nvGrpSpPr>
        <p:grpSpPr>
          <a:xfrm>
            <a:off x="6586343" y="1011143"/>
            <a:ext cx="6091990" cy="5042635"/>
            <a:chOff x="6019750" y="805519"/>
            <a:chExt cx="6096000" cy="5042635"/>
          </a:xfrm>
        </p:grpSpPr>
        <p:pic>
          <p:nvPicPr>
            <p:cNvPr id="13" name="Picture 12" descr="A picture containing table, indoor, cup, sitting&#10;&#10;Description generated with very high confidence">
              <a:extLst>
                <a:ext uri="{FF2B5EF4-FFF2-40B4-BE49-F238E27FC236}">
                  <a16:creationId xmlns:a16="http://schemas.microsoft.com/office/drawing/2014/main" xmlns="" id="{9489054D-D6DE-400C-A665-D3DC34BE9C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3119" r="9430" b="9637"/>
            <a:stretch/>
          </p:blipFill>
          <p:spPr>
            <a:xfrm>
              <a:off x="9975227" y="4473575"/>
              <a:ext cx="1208087" cy="1374579"/>
            </a:xfrm>
            <a:prstGeom prst="rect">
              <a:avLst/>
            </a:prstGeom>
          </p:spPr>
        </p:pic>
        <p:sp>
          <p:nvSpPr>
            <p:cNvPr id="55" name="TextBox 54">
              <a:extLst>
                <a:ext uri="{FF2B5EF4-FFF2-40B4-BE49-F238E27FC236}">
                  <a16:creationId xmlns:a16="http://schemas.microsoft.com/office/drawing/2014/main" xmlns="" id="{8D67B661-35A7-4DCC-9E94-3AA5FC07EBFC}"/>
                </a:ext>
              </a:extLst>
            </p:cNvPr>
            <p:cNvSpPr txBox="1"/>
            <p:nvPr/>
          </p:nvSpPr>
          <p:spPr>
            <a:xfrm>
              <a:off x="6019750" y="805519"/>
              <a:ext cx="6096000" cy="344709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tx1">
                      <a:lumMod val="75000"/>
                    </a:schemeClr>
                  </a:solidFill>
                  <a:latin typeface="Arial" panose="020B0604020202020204" pitchFamily="34" charset="0"/>
                  <a:cs typeface="Arial" panose="020B0604020202020204" pitchFamily="34" charset="0"/>
                </a:rPr>
                <a:t>After Print Processing of 3D Model </a:t>
              </a:r>
            </a:p>
            <a:p>
              <a:pPr marL="800100" lvl="1" indent="-342900">
                <a:buFont typeface="+mj-lt"/>
                <a:buAutoNum type="arabicPeriod"/>
              </a:pPr>
              <a:r>
                <a:rPr lang="en-US" sz="1400" b="1" dirty="0">
                  <a:solidFill>
                    <a:schemeClr val="tx1">
                      <a:lumMod val="75000"/>
                    </a:schemeClr>
                  </a:solidFill>
                  <a:latin typeface="Arial" panose="020B0604020202020204" pitchFamily="34" charset="0"/>
                  <a:cs typeface="Arial" panose="020B0604020202020204" pitchFamily="34" charset="0"/>
                </a:rPr>
                <a:t>Remove the supports and base. Use Isopropyl Alcohol to rinse the resin off the model</a:t>
              </a:r>
            </a:p>
            <a:p>
              <a:pPr marL="800100" lvl="1" indent="-342900">
                <a:buFont typeface="+mj-lt"/>
                <a:buAutoNum type="arabicPeriod"/>
              </a:pPr>
              <a:endParaRPr lang="en-US" sz="14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endParaRPr lang="en-US" sz="1600" b="1" dirty="0">
                <a:latin typeface="Arial" panose="020B0604020202020204" pitchFamily="34" charset="0"/>
                <a:cs typeface="Arial" panose="020B0604020202020204" pitchFamily="34" charset="0"/>
              </a:endParaRPr>
            </a:p>
            <a:p>
              <a:pPr marL="800100" lvl="1" indent="-342900">
                <a:buFont typeface="+mj-lt"/>
                <a:buAutoNum type="arabicPeriod"/>
              </a:pPr>
              <a:r>
                <a:rPr lang="en-US" sz="1400" b="1" dirty="0">
                  <a:solidFill>
                    <a:schemeClr val="tx1">
                      <a:lumMod val="95000"/>
                    </a:schemeClr>
                  </a:solidFill>
                  <a:latin typeface="Arial" panose="020B0604020202020204" pitchFamily="34" charset="0"/>
                  <a:cs typeface="Arial" panose="020B0604020202020204" pitchFamily="34" charset="0"/>
                </a:rPr>
                <a:t>Use Ultraviolet Oven to Cure the Model</a:t>
              </a:r>
            </a:p>
          </p:txBody>
        </p:sp>
        <p:pic>
          <p:nvPicPr>
            <p:cNvPr id="57" name="Picture 56" descr="A picture containing indoor, cabinet, wall, floor&#10;&#10;Description generated with very high confidence">
              <a:extLst>
                <a:ext uri="{FF2B5EF4-FFF2-40B4-BE49-F238E27FC236}">
                  <a16:creationId xmlns:a16="http://schemas.microsoft.com/office/drawing/2014/main" xmlns="" id="{76E54B17-148D-45DA-8730-1859328D6A4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1" t="10139" r="-141" b="13889"/>
            <a:stretch/>
          </p:blipFill>
          <p:spPr>
            <a:xfrm>
              <a:off x="7096258" y="4475471"/>
              <a:ext cx="1314328" cy="1372683"/>
            </a:xfrm>
            <a:prstGeom prst="rect">
              <a:avLst/>
            </a:prstGeom>
          </p:spPr>
        </p:pic>
        <p:pic>
          <p:nvPicPr>
            <p:cNvPr id="59" name="Picture 58" descr="A picture containing indoor, floor, sitting&#10;&#10;Description generated with high confidence">
              <a:extLst>
                <a:ext uri="{FF2B5EF4-FFF2-40B4-BE49-F238E27FC236}">
                  <a16:creationId xmlns:a16="http://schemas.microsoft.com/office/drawing/2014/main" xmlns="" id="{BD921628-B39B-4CB3-B9BC-5DDFDF0737B9}"/>
                </a:ext>
              </a:extLst>
            </p:cNvPr>
            <p:cNvPicPr>
              <a:picLocks noChangeAspect="1"/>
            </p:cNvPicPr>
            <p:nvPr/>
          </p:nvPicPr>
          <p:blipFill rotWithShape="1">
            <a:blip r:embed="rId6">
              <a:extLst>
                <a:ext uri="{28A0092B-C50C-407E-A947-70E740481C1C}">
                  <a14:useLocalDpi xmlns:a14="http://schemas.microsoft.com/office/drawing/2010/main" val="0"/>
                </a:ext>
              </a:extLst>
            </a:blip>
            <a:srcRect l="15000" t="17656" r="6522" b="21406"/>
            <a:stretch/>
          </p:blipFill>
          <p:spPr>
            <a:xfrm>
              <a:off x="7722946" y="1864791"/>
              <a:ext cx="2252281" cy="1845600"/>
            </a:xfrm>
            <a:prstGeom prst="rect">
              <a:avLst/>
            </a:prstGeom>
          </p:spPr>
        </p:pic>
      </p:grpSp>
      <p:sp>
        <p:nvSpPr>
          <p:cNvPr id="2" name="Footer Placeholder 1">
            <a:extLst>
              <a:ext uri="{FF2B5EF4-FFF2-40B4-BE49-F238E27FC236}">
                <a16:creationId xmlns:a16="http://schemas.microsoft.com/office/drawing/2014/main" xmlns="" id="{6A713C39-0EA2-4102-9726-7659BAE0A207}"/>
              </a:ext>
            </a:extLst>
          </p:cNvPr>
          <p:cNvSpPr>
            <a:spLocks noGrp="1"/>
          </p:cNvSpPr>
          <p:nvPr>
            <p:ph type="ftr" sz="quarter" idx="11"/>
          </p:nvPr>
        </p:nvSpPr>
        <p:spPr>
          <a:xfrm>
            <a:off x="540026" y="6456034"/>
            <a:ext cx="7543800" cy="365125"/>
          </a:xfrm>
        </p:spPr>
        <p:txBody>
          <a:bodyPr/>
          <a:lstStyle/>
          <a:p>
            <a:r>
              <a:rPr lang="en-US" dirty="0">
                <a:solidFill>
                  <a:srgbClr val="FFFF00"/>
                </a:solidFill>
              </a:rPr>
              <a:t>26 Sep 2018 - NSF Center for Metamaterials Confidential Information</a:t>
            </a:r>
          </a:p>
        </p:txBody>
      </p:sp>
    </p:spTree>
    <p:extLst>
      <p:ext uri="{BB962C8B-B14F-4D97-AF65-F5344CB8AC3E}">
        <p14:creationId xmlns:p14="http://schemas.microsoft.com/office/powerpoint/2010/main" val="660173675"/>
      </p:ext>
    </p:extLst>
  </p:cSld>
  <p:clrMapOvr>
    <a:masterClrMapping/>
  </p:clrMapOvr>
</p:sld>
</file>

<file path=ppt/theme/theme1.xml><?xml version="1.0" encoding="utf-8"?>
<a:theme xmlns:a="http://schemas.openxmlformats.org/drawingml/2006/main" name="Slic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1350</TotalTime>
  <Words>1689</Words>
  <Application>Microsoft Office PowerPoint</Application>
  <PresentationFormat>Widescreen</PresentationFormat>
  <Paragraphs>316</Paragraphs>
  <Slides>18</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9" baseType="lpstr">
      <vt:lpstr>Arial</vt:lpstr>
      <vt:lpstr>Calibri</vt:lpstr>
      <vt:lpstr>Cambria Math</vt:lpstr>
      <vt:lpstr>Century Gothic</vt:lpstr>
      <vt:lpstr>Comic Sans MS</vt:lpstr>
      <vt:lpstr>Tahoma</vt:lpstr>
      <vt:lpstr>Times New Roman</vt:lpstr>
      <vt:lpstr>Wingdings</vt:lpstr>
      <vt:lpstr>Wingdings 3</vt:lpstr>
      <vt:lpstr>Slice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Hill</dc:creator>
  <cp:lastModifiedBy>Edward Stokes</cp:lastModifiedBy>
  <cp:revision>158</cp:revision>
  <dcterms:created xsi:type="dcterms:W3CDTF">2018-09-08T21:20:20Z</dcterms:created>
  <dcterms:modified xsi:type="dcterms:W3CDTF">2018-09-27T00:37:18Z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